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70" r:id="rId5"/>
    <p:sldId id="283" r:id="rId6"/>
    <p:sldId id="282" r:id="rId7"/>
    <p:sldId id="266" r:id="rId8"/>
    <p:sldId id="294" r:id="rId9"/>
    <p:sldId id="297" r:id="rId10"/>
    <p:sldId id="298" r:id="rId11"/>
    <p:sldId id="295" r:id="rId12"/>
    <p:sldId id="279" r:id="rId13"/>
    <p:sldId id="293" r:id="rId14"/>
    <p:sldId id="272" r:id="rId15"/>
    <p:sldId id="284" r:id="rId16"/>
    <p:sldId id="285" r:id="rId17"/>
    <p:sldId id="286" r:id="rId18"/>
    <p:sldId id="291" r:id="rId19"/>
    <p:sldId id="287" r:id="rId20"/>
    <p:sldId id="288" r:id="rId21"/>
    <p:sldId id="289" r:id="rId22"/>
    <p:sldId id="292" r:id="rId23"/>
    <p:sldId id="290" r:id="rId24"/>
    <p:sldId id="277" r:id="rId25"/>
    <p:sldId id="281" r:id="rId26"/>
    <p:sldId id="268" r:id="rId27"/>
    <p:sldId id="259" r:id="rId28"/>
  </p:sldIdLst>
  <p:sldSz cx="9144000" cy="5143500" type="screen16x9"/>
  <p:notesSz cx="9144000" cy="6858000"/>
  <p:embeddedFontLst>
    <p:embeddedFont>
      <p:font typeface="맑은 고딕" pitchFamily="50" charset="-127"/>
      <p:regular r:id="rId30"/>
      <p:bold r:id="rId31"/>
    </p:embeddedFont>
    <p:embeddedFont>
      <p:font typeface="나눔스퀘어" pitchFamily="50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704" autoAdjust="0"/>
  </p:normalViewPr>
  <p:slideViewPr>
    <p:cSldViewPr>
      <p:cViewPr>
        <p:scale>
          <a:sx n="100" d="100"/>
          <a:sy n="100" d="100"/>
        </p:scale>
        <p:origin x="-258" y="-684"/>
      </p:cViewPr>
      <p:guideLst>
        <p:guide orient="horz" pos="171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529299847792999E-2"/>
          <c:y val="6.0743115045189942E-2"/>
          <c:w val="0.86710426179604261"/>
          <c:h val="0.8664415724655039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</c:spPr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4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</c:spPr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4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</c:spPr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4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E99DE-AF23-437B-B46D-3B094E56EAA1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97399-7E69-4A46-B260-ED986F77DF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500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D97399-7E69-4A46-B260-ED986F77DF6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4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96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83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98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25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2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6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30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6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3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0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FECF5-33E9-43A9-ABCE-03B749F54DB3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2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FECF5-33E9-43A9-ABCE-03B749F54DB3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6C3F-4EDC-4210-A114-28CDD4F1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53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887491" y="-20538"/>
            <a:ext cx="2664296" cy="3806522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99592" y="267494"/>
            <a:ext cx="2664297" cy="553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그 자리 아냐</a:t>
            </a:r>
            <a:endParaRPr lang="en-US" altLang="ko-KR" sz="3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9592" y="1228566"/>
            <a:ext cx="2664297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불법 </a:t>
            </a:r>
            <a:endParaRPr lang="en-US" altLang="ko-KR" sz="2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2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주정차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endParaRPr lang="en-US" altLang="ko-KR" sz="2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신고 </a:t>
            </a:r>
            <a:endParaRPr lang="en-US" altLang="ko-KR" sz="2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플랫폼</a:t>
            </a:r>
            <a:endParaRPr lang="en-US" altLang="ko-KR" sz="2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42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545548"/>
              </p:ext>
            </p:extLst>
          </p:nvPr>
        </p:nvGraphicFramePr>
        <p:xfrm>
          <a:off x="-66250" y="771550"/>
          <a:ext cx="9064594" cy="278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942"/>
                <a:gridCol w="1294942"/>
                <a:gridCol w="1294942"/>
                <a:gridCol w="1294942"/>
                <a:gridCol w="1294942"/>
                <a:gridCol w="1294942"/>
                <a:gridCol w="1294942"/>
              </a:tblGrid>
              <a:tr h="2957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36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스퀘어" pitchFamily="50" charset="-127"/>
                        <a:ea typeface="나눔스퀘어" pitchFamily="50" charset="-127"/>
                        <a:cs typeface="+mn-cs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bg1"/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역할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</a:tr>
              <a:tr h="23986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20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스퀘어" pitchFamily="50" charset="-127"/>
                          <a:ea typeface="나눔스퀘어" pitchFamily="50" charset="-127"/>
                          <a:cs typeface="+mn-cs"/>
                        </a:rPr>
                        <a:t>이영걸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스퀘어" pitchFamily="50" charset="-127"/>
                        <a:ea typeface="나눔스퀘어" pitchFamily="50" charset="-127"/>
                        <a:cs typeface="+mn-cs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신고하기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통계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,</a:t>
                      </a:r>
                      <a:r>
                        <a:rPr lang="en-US" altLang="ko-KR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 </a:t>
                      </a:r>
                      <a:r>
                        <a:rPr lang="ko-KR" altLang="en-US" sz="1200" b="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마이페이지</a:t>
                      </a:r>
                      <a:r>
                        <a:rPr lang="en-US" altLang="ko-KR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, </a:t>
                      </a:r>
                      <a:r>
                        <a:rPr lang="ko-KR" altLang="en-US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총괄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920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스퀘어" pitchFamily="50" charset="-127"/>
                        <a:ea typeface="나눔스퀘어" pitchFamily="50" charset="-127"/>
                        <a:cs typeface="+mn-cs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20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스퀘어" pitchFamily="50" charset="-127"/>
                          <a:ea typeface="나눔스퀘어" pitchFamily="50" charset="-127"/>
                          <a:cs typeface="+mn-cs"/>
                        </a:rPr>
                        <a:t>강보성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스퀘어" pitchFamily="50" charset="-127"/>
                        <a:ea typeface="나눔스퀘어" pitchFamily="50" charset="-127"/>
                        <a:cs typeface="+mn-cs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로그인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,</a:t>
                      </a:r>
                      <a:r>
                        <a:rPr lang="en-US" altLang="ko-KR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메인</a:t>
                      </a:r>
                      <a:r>
                        <a:rPr lang="en-US" altLang="ko-KR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, </a:t>
                      </a:r>
                      <a:r>
                        <a:rPr lang="ko-KR" altLang="en-US" sz="12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디자인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3986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20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스퀘어" pitchFamily="50" charset="-127"/>
                          <a:ea typeface="나눔스퀘어" pitchFamily="50" charset="-127"/>
                          <a:cs typeface="+mn-cs"/>
                        </a:rPr>
                        <a:t>홍성재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스퀘어" pitchFamily="50" charset="-127"/>
                        <a:ea typeface="나눔스퀘어" pitchFamily="50" charset="-127"/>
                        <a:cs typeface="+mn-cs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회원가입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주차장</a:t>
                      </a:r>
                      <a:r>
                        <a:rPr lang="en-US" altLang="ko-KR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, Q&amp;A, </a:t>
                      </a:r>
                      <a:r>
                        <a:rPr lang="ko-KR" altLang="en-US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테스트</a:t>
                      </a:r>
                      <a:endParaRPr lang="en-US" altLang="ko-KR" sz="12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3986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86421" y="-20538"/>
            <a:ext cx="3096344" cy="555526"/>
            <a:chOff x="286421" y="58530"/>
            <a:chExt cx="3096344" cy="555526"/>
          </a:xfrm>
        </p:grpSpPr>
        <p:sp>
          <p:nvSpPr>
            <p:cNvPr id="6" name="직사각형 5"/>
            <p:cNvSpPr/>
            <p:nvPr/>
          </p:nvSpPr>
          <p:spPr>
            <a:xfrm>
              <a:off x="286421" y="58530"/>
              <a:ext cx="3096344" cy="55552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86421" y="108486"/>
              <a:ext cx="3041401" cy="400110"/>
              <a:chOff x="286421" y="154652"/>
              <a:chExt cx="3041401" cy="40011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735535" y="154652"/>
                <a:ext cx="259228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역할</a:t>
                </a:r>
                <a:endPara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86421" y="154652"/>
                <a:ext cx="5760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02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475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86421" y="-20538"/>
            <a:ext cx="3096344" cy="555526"/>
            <a:chOff x="286421" y="58530"/>
            <a:chExt cx="3096344" cy="555526"/>
          </a:xfrm>
        </p:grpSpPr>
        <p:sp>
          <p:nvSpPr>
            <p:cNvPr id="41" name="직사각형 40"/>
            <p:cNvSpPr/>
            <p:nvPr/>
          </p:nvSpPr>
          <p:spPr>
            <a:xfrm>
              <a:off x="286421" y="58530"/>
              <a:ext cx="3096344" cy="55552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286421" y="108486"/>
              <a:ext cx="3041401" cy="400110"/>
              <a:chOff x="286421" y="154652"/>
              <a:chExt cx="3041401" cy="400110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735535" y="154652"/>
                <a:ext cx="259228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시스템 구조도</a:t>
                </a:r>
                <a:endPara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286421" y="154652"/>
                <a:ext cx="5760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02</a:t>
                </a: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-36512" y="24277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사용자</a:t>
            </a:r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1043608" y="1180624"/>
            <a:ext cx="0" cy="374441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09210" y="81129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364088" y="7785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603" y="1487756"/>
            <a:ext cx="1333686" cy="2762636"/>
          </a:xfrm>
          <a:prstGeom prst="rect">
            <a:avLst/>
          </a:prstGeom>
        </p:spPr>
      </p:pic>
      <p:cxnSp>
        <p:nvCxnSpPr>
          <p:cNvPr id="28" name="직선 연결선 27"/>
          <p:cNvCxnSpPr/>
          <p:nvPr/>
        </p:nvCxnSpPr>
        <p:spPr>
          <a:xfrm>
            <a:off x="4716016" y="1147832"/>
            <a:ext cx="0" cy="374441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284782" y="2376051"/>
            <a:ext cx="937207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</a:t>
            </a:r>
            <a:r>
              <a:rPr lang="ko-KR" altLang="en-US" dirty="0"/>
              <a:t>인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293998" y="1419622"/>
            <a:ext cx="937207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신</a:t>
            </a:r>
            <a:r>
              <a:rPr lang="ko-KR" altLang="en-US" dirty="0"/>
              <a:t>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293998" y="2067694"/>
            <a:ext cx="937207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통계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2293998" y="2715766"/>
            <a:ext cx="937207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주차장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2293998" y="3390170"/>
            <a:ext cx="937207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1834593" y="4011910"/>
            <a:ext cx="1440160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마이페이</a:t>
            </a:r>
            <a:r>
              <a:rPr lang="ko-KR" altLang="en-US" dirty="0" err="1"/>
              <a:t>지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2" idx="0"/>
            <a:endCxn id="31" idx="1"/>
          </p:cNvCxnSpPr>
          <p:nvPr/>
        </p:nvCxnSpPr>
        <p:spPr>
          <a:xfrm flipV="1">
            <a:off x="1753386" y="1635646"/>
            <a:ext cx="540612" cy="7404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2" idx="0"/>
            <a:endCxn id="32" idx="1"/>
          </p:cNvCxnSpPr>
          <p:nvPr/>
        </p:nvCxnSpPr>
        <p:spPr>
          <a:xfrm flipV="1">
            <a:off x="1753386" y="2283718"/>
            <a:ext cx="540612" cy="923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2" idx="2"/>
            <a:endCxn id="36" idx="1"/>
          </p:cNvCxnSpPr>
          <p:nvPr/>
        </p:nvCxnSpPr>
        <p:spPr>
          <a:xfrm>
            <a:off x="1753386" y="2808099"/>
            <a:ext cx="81207" cy="14198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2"/>
            <a:endCxn id="35" idx="1"/>
          </p:cNvCxnSpPr>
          <p:nvPr/>
        </p:nvCxnSpPr>
        <p:spPr>
          <a:xfrm>
            <a:off x="1753386" y="2808099"/>
            <a:ext cx="540612" cy="7980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2" idx="2"/>
            <a:endCxn id="34" idx="1"/>
          </p:cNvCxnSpPr>
          <p:nvPr/>
        </p:nvCxnSpPr>
        <p:spPr>
          <a:xfrm>
            <a:off x="1753386" y="2808099"/>
            <a:ext cx="540612" cy="1236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312616"/>
            <a:ext cx="1676634" cy="1371792"/>
          </a:xfrm>
          <a:prstGeom prst="rect">
            <a:avLst/>
          </a:prstGeom>
        </p:spPr>
      </p:pic>
      <p:sp>
        <p:nvSpPr>
          <p:cNvPr id="50" name="오른쪽 화살표 49"/>
          <p:cNvSpPr/>
          <p:nvPr/>
        </p:nvSpPr>
        <p:spPr>
          <a:xfrm>
            <a:off x="858343" y="2592075"/>
            <a:ext cx="346973" cy="1846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50"/>
          <p:cNvSpPr/>
          <p:nvPr/>
        </p:nvSpPr>
        <p:spPr>
          <a:xfrm>
            <a:off x="4542529" y="1744375"/>
            <a:ext cx="346973" cy="1846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674" y="1241594"/>
            <a:ext cx="1600423" cy="139084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108984"/>
            <a:ext cx="1590897" cy="154326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16" y="3027761"/>
            <a:ext cx="1629002" cy="895475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8111603" y="2843594"/>
            <a:ext cx="937207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</a:t>
            </a:r>
            <a:endParaRPr lang="ko-KR" altLang="en-US" dirty="0"/>
          </a:p>
        </p:txBody>
      </p:sp>
      <p:sp>
        <p:nvSpPr>
          <p:cNvPr id="56" name="오른쪽 화살표 55"/>
          <p:cNvSpPr/>
          <p:nvPr/>
        </p:nvSpPr>
        <p:spPr>
          <a:xfrm>
            <a:off x="6435187" y="1489343"/>
            <a:ext cx="346973" cy="1846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화살표 56"/>
          <p:cNvSpPr/>
          <p:nvPr/>
        </p:nvSpPr>
        <p:spPr>
          <a:xfrm rot="2835525">
            <a:off x="7983524" y="2441264"/>
            <a:ext cx="346973" cy="1846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오른쪽 화살표 57"/>
          <p:cNvSpPr/>
          <p:nvPr/>
        </p:nvSpPr>
        <p:spPr>
          <a:xfrm rot="16200000">
            <a:off x="5596870" y="2868166"/>
            <a:ext cx="346973" cy="1846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 rot="12975566">
            <a:off x="6300687" y="2751261"/>
            <a:ext cx="346973" cy="1846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59"/>
          <p:cNvSpPr/>
          <p:nvPr/>
        </p:nvSpPr>
        <p:spPr>
          <a:xfrm rot="10800000">
            <a:off x="4500482" y="1553119"/>
            <a:ext cx="346973" cy="1846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오른쪽 화살표 60"/>
          <p:cNvSpPr/>
          <p:nvPr/>
        </p:nvSpPr>
        <p:spPr>
          <a:xfrm rot="10800000">
            <a:off x="820831" y="2407409"/>
            <a:ext cx="346973" cy="1846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화살표 61"/>
          <p:cNvSpPr/>
          <p:nvPr/>
        </p:nvSpPr>
        <p:spPr>
          <a:xfrm rot="13500000">
            <a:off x="8171486" y="2379348"/>
            <a:ext cx="346973" cy="1846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오른쪽 화살표 62"/>
          <p:cNvSpPr/>
          <p:nvPr/>
        </p:nvSpPr>
        <p:spPr>
          <a:xfrm rot="10800000">
            <a:off x="6409510" y="1693836"/>
            <a:ext cx="346973" cy="1846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858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2" descr="C:\Users\antspc02\Downloads\text-document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54833" y="2383595"/>
            <a:ext cx="381129" cy="381129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>
            <a:off x="250578" y="3651870"/>
            <a:ext cx="4257973" cy="473927"/>
            <a:chOff x="4891700" y="779394"/>
            <a:chExt cx="4257973" cy="473927"/>
          </a:xfrm>
        </p:grpSpPr>
        <p:grpSp>
          <p:nvGrpSpPr>
            <p:cNvPr id="28" name="그룹 27"/>
            <p:cNvGrpSpPr/>
            <p:nvPr/>
          </p:nvGrpSpPr>
          <p:grpSpPr>
            <a:xfrm>
              <a:off x="4891700" y="779394"/>
              <a:ext cx="4257973" cy="473927"/>
              <a:chOff x="4809812" y="1458263"/>
              <a:chExt cx="3578613" cy="473927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4809812" y="1458263"/>
                <a:ext cx="474010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5342465" y="1526985"/>
                <a:ext cx="304596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1500" dirty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Email, Password</a:t>
                </a:r>
                <a:r>
                  <a:rPr lang="ko-KR" altLang="en-US" sz="1500" dirty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 입력으로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로그인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29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325" y="867467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/>
          <p:cNvGrpSpPr/>
          <p:nvPr/>
        </p:nvGrpSpPr>
        <p:grpSpPr>
          <a:xfrm>
            <a:off x="286421" y="-20538"/>
            <a:ext cx="3096344" cy="555526"/>
            <a:chOff x="286421" y="58530"/>
            <a:chExt cx="3096344" cy="555526"/>
          </a:xfrm>
        </p:grpSpPr>
        <p:sp>
          <p:nvSpPr>
            <p:cNvPr id="41" name="직사각형 40"/>
            <p:cNvSpPr/>
            <p:nvPr/>
          </p:nvSpPr>
          <p:spPr>
            <a:xfrm>
              <a:off x="286421" y="58530"/>
              <a:ext cx="3096344" cy="55552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286421" y="108486"/>
              <a:ext cx="3041401" cy="400110"/>
              <a:chOff x="286421" y="154652"/>
              <a:chExt cx="3041401" cy="400110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735535" y="154652"/>
                <a:ext cx="259228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로그인 </a:t>
                </a:r>
                <a:r>
                  <a:rPr lang="en-US" altLang="ko-KR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&amp; </a:t>
                </a:r>
                <a:r>
                  <a:rPr lang="ko-KR" altLang="en-US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회원가입</a:t>
                </a:r>
                <a:endPara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286421" y="154652"/>
                <a:ext cx="5760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02</a:t>
                </a: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" y="771550"/>
            <a:ext cx="4592291" cy="26378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91" y="861687"/>
            <a:ext cx="4514105" cy="2574159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250578" y="4299942"/>
            <a:ext cx="4257973" cy="473927"/>
            <a:chOff x="4891700" y="779394"/>
            <a:chExt cx="4257973" cy="473927"/>
          </a:xfrm>
        </p:grpSpPr>
        <p:grpSp>
          <p:nvGrpSpPr>
            <p:cNvPr id="18" name="그룹 17"/>
            <p:cNvGrpSpPr/>
            <p:nvPr/>
          </p:nvGrpSpPr>
          <p:grpSpPr>
            <a:xfrm>
              <a:off x="4891700" y="779394"/>
              <a:ext cx="4257973" cy="473927"/>
              <a:chOff x="4809812" y="1458263"/>
              <a:chExt cx="3578613" cy="473927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4809812" y="1458263"/>
                <a:ext cx="474010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5342465" y="1526985"/>
                <a:ext cx="304596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ID,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닉네임</a:t>
                </a:r>
                <a:r>
                  <a:rPr lang="en-US" altLang="ko-KR" sz="1500" dirty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중복확인 구현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19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325" y="867467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/>
          <p:cNvGrpSpPr/>
          <p:nvPr/>
        </p:nvGrpSpPr>
        <p:grpSpPr>
          <a:xfrm>
            <a:off x="4650456" y="4371950"/>
            <a:ext cx="4257973" cy="473927"/>
            <a:chOff x="4891700" y="779394"/>
            <a:chExt cx="4257973" cy="473927"/>
          </a:xfrm>
        </p:grpSpPr>
        <p:grpSp>
          <p:nvGrpSpPr>
            <p:cNvPr id="23" name="그룹 22"/>
            <p:cNvGrpSpPr/>
            <p:nvPr/>
          </p:nvGrpSpPr>
          <p:grpSpPr>
            <a:xfrm>
              <a:off x="4891700" y="779394"/>
              <a:ext cx="4257973" cy="473927"/>
              <a:chOff x="4809812" y="1458263"/>
              <a:chExt cx="3578613" cy="473927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4809812" y="1458263"/>
                <a:ext cx="474010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5342465" y="1526985"/>
                <a:ext cx="304596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비밀번호 확인 구현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24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325" y="867467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4650456" y="3645210"/>
            <a:ext cx="4257973" cy="473927"/>
            <a:chOff x="4891700" y="779394"/>
            <a:chExt cx="4257973" cy="473927"/>
          </a:xfrm>
        </p:grpSpPr>
        <p:grpSp>
          <p:nvGrpSpPr>
            <p:cNvPr id="30" name="그룹 29"/>
            <p:cNvGrpSpPr/>
            <p:nvPr/>
          </p:nvGrpSpPr>
          <p:grpSpPr>
            <a:xfrm>
              <a:off x="4891700" y="779394"/>
              <a:ext cx="4257973" cy="473927"/>
              <a:chOff x="4809812" y="1458263"/>
              <a:chExt cx="3578613" cy="473927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4809812" y="1458263"/>
                <a:ext cx="474010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5342465" y="1526985"/>
                <a:ext cx="304596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심플한 디자인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34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325" y="867467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72737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2" descr="C:\Users\antspc02\Downloads\text-document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54833" y="2383595"/>
            <a:ext cx="381129" cy="381129"/>
          </a:xfrm>
          <a:prstGeom prst="rect">
            <a:avLst/>
          </a:prstGeom>
          <a:noFill/>
        </p:spPr>
      </p:pic>
      <p:grpSp>
        <p:nvGrpSpPr>
          <p:cNvPr id="40" name="그룹 39"/>
          <p:cNvGrpSpPr/>
          <p:nvPr/>
        </p:nvGrpSpPr>
        <p:grpSpPr>
          <a:xfrm>
            <a:off x="286421" y="-20538"/>
            <a:ext cx="3096344" cy="555526"/>
            <a:chOff x="286421" y="58530"/>
            <a:chExt cx="3096344" cy="555526"/>
          </a:xfrm>
        </p:grpSpPr>
        <p:sp>
          <p:nvSpPr>
            <p:cNvPr id="41" name="직사각형 40"/>
            <p:cNvSpPr/>
            <p:nvPr/>
          </p:nvSpPr>
          <p:spPr>
            <a:xfrm>
              <a:off x="286421" y="58530"/>
              <a:ext cx="3096344" cy="55552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286421" y="108486"/>
              <a:ext cx="3041401" cy="400110"/>
              <a:chOff x="286421" y="154652"/>
              <a:chExt cx="3041401" cy="400110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735535" y="154652"/>
                <a:ext cx="259228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메인 화면</a:t>
                </a:r>
                <a:endPara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286421" y="154652"/>
                <a:ext cx="5760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02</a:t>
                </a:r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5107046" y="3004948"/>
            <a:ext cx="4257973" cy="473927"/>
            <a:chOff x="4891700" y="779394"/>
            <a:chExt cx="4257973" cy="473927"/>
          </a:xfrm>
        </p:grpSpPr>
        <p:grpSp>
          <p:nvGrpSpPr>
            <p:cNvPr id="23" name="그룹 22"/>
            <p:cNvGrpSpPr/>
            <p:nvPr/>
          </p:nvGrpSpPr>
          <p:grpSpPr>
            <a:xfrm>
              <a:off x="4891700" y="779394"/>
              <a:ext cx="4257973" cy="473927"/>
              <a:chOff x="4809812" y="1458263"/>
              <a:chExt cx="3578613" cy="473927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4809812" y="1458263"/>
                <a:ext cx="474010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5342465" y="1526985"/>
                <a:ext cx="304596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심플한 화면 디자인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24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325" y="867467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/>
          <p:cNvGrpSpPr/>
          <p:nvPr/>
        </p:nvGrpSpPr>
        <p:grpSpPr>
          <a:xfrm>
            <a:off x="5076056" y="1780109"/>
            <a:ext cx="3883549" cy="473927"/>
            <a:chOff x="4891701" y="779394"/>
            <a:chExt cx="3883549" cy="473927"/>
          </a:xfrm>
        </p:grpSpPr>
        <p:grpSp>
          <p:nvGrpSpPr>
            <p:cNvPr id="30" name="그룹 29"/>
            <p:cNvGrpSpPr/>
            <p:nvPr/>
          </p:nvGrpSpPr>
          <p:grpSpPr>
            <a:xfrm>
              <a:off x="4891701" y="779394"/>
              <a:ext cx="3883549" cy="473927"/>
              <a:chOff x="4809812" y="1458263"/>
              <a:chExt cx="3263928" cy="473927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4809812" y="1458263"/>
                <a:ext cx="474010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5342465" y="1526985"/>
                <a:ext cx="2731275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err="1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네비게이션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 기능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34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325" y="867467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212393" y="752462"/>
            <a:ext cx="4720061" cy="3855074"/>
            <a:chOff x="1164752" y="-14897"/>
            <a:chExt cx="4431615" cy="3619488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64752" y="2145343"/>
              <a:ext cx="4427984" cy="1459248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259632" y="-14897"/>
              <a:ext cx="4336735" cy="2116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6023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286421" y="0"/>
            <a:ext cx="3096344" cy="555526"/>
            <a:chOff x="286421" y="58530"/>
            <a:chExt cx="3096344" cy="555526"/>
          </a:xfrm>
        </p:grpSpPr>
        <p:sp>
          <p:nvSpPr>
            <p:cNvPr id="40" name="직사각형 39"/>
            <p:cNvSpPr/>
            <p:nvPr/>
          </p:nvSpPr>
          <p:spPr>
            <a:xfrm>
              <a:off x="286421" y="58530"/>
              <a:ext cx="3096344" cy="55552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86421" y="108486"/>
              <a:ext cx="3041401" cy="400110"/>
              <a:chOff x="286421" y="154652"/>
              <a:chExt cx="3041401" cy="40011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735535" y="154652"/>
                <a:ext cx="259228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신고 게시판</a:t>
                </a:r>
                <a:endPara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286421" y="154652"/>
                <a:ext cx="5760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02</a:t>
                </a:r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5220072" y="1090246"/>
            <a:ext cx="4257973" cy="473927"/>
            <a:chOff x="4891700" y="779394"/>
            <a:chExt cx="4257973" cy="473927"/>
          </a:xfrm>
        </p:grpSpPr>
        <p:grpSp>
          <p:nvGrpSpPr>
            <p:cNvPr id="48" name="그룹 47"/>
            <p:cNvGrpSpPr/>
            <p:nvPr/>
          </p:nvGrpSpPr>
          <p:grpSpPr>
            <a:xfrm>
              <a:off x="4891700" y="779394"/>
              <a:ext cx="4257973" cy="473927"/>
              <a:chOff x="4809812" y="1458263"/>
              <a:chExt cx="3578613" cy="47392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4809812" y="1458263"/>
                <a:ext cx="474010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342465" y="1526985"/>
                <a:ext cx="304596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3x2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구조의 이미지 게시판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49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325" y="867467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1" y="699542"/>
            <a:ext cx="4789635" cy="3965372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5220072" y="2175974"/>
            <a:ext cx="4257973" cy="473927"/>
            <a:chOff x="4891700" y="779394"/>
            <a:chExt cx="4257973" cy="473927"/>
          </a:xfrm>
        </p:grpSpPr>
        <p:grpSp>
          <p:nvGrpSpPr>
            <p:cNvPr id="53" name="그룹 52"/>
            <p:cNvGrpSpPr/>
            <p:nvPr/>
          </p:nvGrpSpPr>
          <p:grpSpPr>
            <a:xfrm>
              <a:off x="4891700" y="779394"/>
              <a:ext cx="4257973" cy="473927"/>
              <a:chOff x="4809812" y="1458263"/>
              <a:chExt cx="3578613" cy="473927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4809812" y="1458263"/>
                <a:ext cx="474010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5342465" y="1526985"/>
                <a:ext cx="304596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Paging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기능 적용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54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325" y="867467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그룹 56"/>
          <p:cNvGrpSpPr/>
          <p:nvPr/>
        </p:nvGrpSpPr>
        <p:grpSpPr>
          <a:xfrm>
            <a:off x="5220072" y="3261701"/>
            <a:ext cx="4257973" cy="473927"/>
            <a:chOff x="4891700" y="779394"/>
            <a:chExt cx="4257973" cy="473927"/>
          </a:xfrm>
        </p:grpSpPr>
        <p:grpSp>
          <p:nvGrpSpPr>
            <p:cNvPr id="58" name="그룹 57"/>
            <p:cNvGrpSpPr/>
            <p:nvPr/>
          </p:nvGrpSpPr>
          <p:grpSpPr>
            <a:xfrm>
              <a:off x="4891700" y="779394"/>
              <a:ext cx="4257973" cy="473927"/>
              <a:chOff x="4809812" y="1458263"/>
              <a:chExt cx="3578613" cy="47392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4809812" y="1458263"/>
                <a:ext cx="474010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5342465" y="1526985"/>
                <a:ext cx="304596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검색 기능 적용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59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325" y="867467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786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286421" y="0"/>
            <a:ext cx="3096344" cy="555526"/>
            <a:chOff x="286421" y="58530"/>
            <a:chExt cx="3096344" cy="555526"/>
          </a:xfrm>
        </p:grpSpPr>
        <p:sp>
          <p:nvSpPr>
            <p:cNvPr id="40" name="직사각형 39"/>
            <p:cNvSpPr/>
            <p:nvPr/>
          </p:nvSpPr>
          <p:spPr>
            <a:xfrm>
              <a:off x="286421" y="58530"/>
              <a:ext cx="3096344" cy="55552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86421" y="108486"/>
              <a:ext cx="3041401" cy="400110"/>
              <a:chOff x="286421" y="154652"/>
              <a:chExt cx="3041401" cy="40011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735535" y="154652"/>
                <a:ext cx="259228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신고 게시판</a:t>
                </a:r>
                <a:endPara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286421" y="154652"/>
                <a:ext cx="5760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02</a:t>
                </a:r>
              </a:p>
            </p:txBody>
          </p:sp>
        </p:grpSp>
      </p:grpSp>
      <p:grpSp>
        <p:nvGrpSpPr>
          <p:cNvPr id="52" name="그룹 51"/>
          <p:cNvGrpSpPr/>
          <p:nvPr/>
        </p:nvGrpSpPr>
        <p:grpSpPr>
          <a:xfrm>
            <a:off x="3603227" y="4330071"/>
            <a:ext cx="4257973" cy="473927"/>
            <a:chOff x="4891700" y="779394"/>
            <a:chExt cx="4257973" cy="473927"/>
          </a:xfrm>
        </p:grpSpPr>
        <p:grpSp>
          <p:nvGrpSpPr>
            <p:cNvPr id="53" name="그룹 52"/>
            <p:cNvGrpSpPr/>
            <p:nvPr/>
          </p:nvGrpSpPr>
          <p:grpSpPr>
            <a:xfrm>
              <a:off x="4891700" y="779394"/>
              <a:ext cx="4257973" cy="473927"/>
              <a:chOff x="4809812" y="1458263"/>
              <a:chExt cx="3578613" cy="473927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4809812" y="1458263"/>
                <a:ext cx="474010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5342465" y="1526985"/>
                <a:ext cx="304596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현재 위치가 우선적으로 표시되도록 설정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54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325" y="867467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그룹 56"/>
          <p:cNvGrpSpPr/>
          <p:nvPr/>
        </p:nvGrpSpPr>
        <p:grpSpPr>
          <a:xfrm>
            <a:off x="286420" y="4330071"/>
            <a:ext cx="4257973" cy="473927"/>
            <a:chOff x="4891700" y="779394"/>
            <a:chExt cx="4257973" cy="473927"/>
          </a:xfrm>
        </p:grpSpPr>
        <p:grpSp>
          <p:nvGrpSpPr>
            <p:cNvPr id="58" name="그룹 57"/>
            <p:cNvGrpSpPr/>
            <p:nvPr/>
          </p:nvGrpSpPr>
          <p:grpSpPr>
            <a:xfrm>
              <a:off x="4891700" y="779394"/>
              <a:ext cx="4257973" cy="473927"/>
              <a:chOff x="4809812" y="1458263"/>
              <a:chExt cx="3578613" cy="47392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4809812" y="1458263"/>
                <a:ext cx="474010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5342465" y="1526985"/>
                <a:ext cx="304596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지도 클릭으로 발견 위치 특정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59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325" y="867467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0" y="705179"/>
            <a:ext cx="6661843" cy="35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9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286421" y="0"/>
            <a:ext cx="3096344" cy="555526"/>
            <a:chOff x="286421" y="58530"/>
            <a:chExt cx="3096344" cy="555526"/>
          </a:xfrm>
        </p:grpSpPr>
        <p:sp>
          <p:nvSpPr>
            <p:cNvPr id="40" name="직사각형 39"/>
            <p:cNvSpPr/>
            <p:nvPr/>
          </p:nvSpPr>
          <p:spPr>
            <a:xfrm>
              <a:off x="286421" y="58530"/>
              <a:ext cx="3096344" cy="55552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86421" y="108486"/>
              <a:ext cx="3041401" cy="400110"/>
              <a:chOff x="286421" y="154652"/>
              <a:chExt cx="3041401" cy="40011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735535" y="154652"/>
                <a:ext cx="259228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신고 게시판</a:t>
                </a:r>
                <a:endPara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286421" y="154652"/>
                <a:ext cx="5760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02</a:t>
                </a: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286420" y="3867894"/>
            <a:ext cx="8573183" cy="473927"/>
            <a:chOff x="286420" y="4330071"/>
            <a:chExt cx="8573183" cy="473927"/>
          </a:xfrm>
        </p:grpSpPr>
        <p:grpSp>
          <p:nvGrpSpPr>
            <p:cNvPr id="15" name="그룹 14"/>
            <p:cNvGrpSpPr/>
            <p:nvPr/>
          </p:nvGrpSpPr>
          <p:grpSpPr>
            <a:xfrm>
              <a:off x="286420" y="4330071"/>
              <a:ext cx="8573183" cy="473927"/>
              <a:chOff x="286420" y="4299942"/>
              <a:chExt cx="8573183" cy="473927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286420" y="4299942"/>
                <a:ext cx="563996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920190" y="4368664"/>
                <a:ext cx="7939413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신고 등록 시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,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 </a:t>
                </a:r>
                <a:r>
                  <a:rPr lang="ko-KR" altLang="en-US" sz="1500" dirty="0" err="1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발견일시와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발견위치 데이터가 통계 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Form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에 맞게 수정되어 저장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59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45" y="4418144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9" y="699542"/>
            <a:ext cx="3991532" cy="292458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68418" y="1203598"/>
            <a:ext cx="97924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68418" y="1851670"/>
            <a:ext cx="97924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316" y="581633"/>
            <a:ext cx="5242287" cy="2266197"/>
          </a:xfrm>
          <a:prstGeom prst="rect">
            <a:avLst/>
          </a:prstGeom>
        </p:spPr>
      </p:pic>
      <p:cxnSp>
        <p:nvCxnSpPr>
          <p:cNvPr id="8" name="꺾인 연결선 7"/>
          <p:cNvCxnSpPr>
            <a:stCxn id="5" idx="3"/>
            <a:endCxn id="22" idx="3"/>
          </p:cNvCxnSpPr>
          <p:nvPr/>
        </p:nvCxnSpPr>
        <p:spPr>
          <a:xfrm>
            <a:off x="1547664" y="1311610"/>
            <a:ext cx="12700" cy="648072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른쪽 화살표 9"/>
          <p:cNvSpPr/>
          <p:nvPr/>
        </p:nvSpPr>
        <p:spPr>
          <a:xfrm>
            <a:off x="2103686" y="1419622"/>
            <a:ext cx="1028154" cy="43204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885224" y="1352203"/>
            <a:ext cx="902799" cy="362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588224" y="1131590"/>
            <a:ext cx="1008112" cy="828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1" idx="3"/>
            <a:endCxn id="12" idx="1"/>
          </p:cNvCxnSpPr>
          <p:nvPr/>
        </p:nvCxnSpPr>
        <p:spPr>
          <a:xfrm>
            <a:off x="4788023" y="1533467"/>
            <a:ext cx="1800201" cy="121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286420" y="4515966"/>
            <a:ext cx="8573183" cy="473927"/>
            <a:chOff x="286420" y="4330071"/>
            <a:chExt cx="8573183" cy="473927"/>
          </a:xfrm>
        </p:grpSpPr>
        <p:grpSp>
          <p:nvGrpSpPr>
            <p:cNvPr id="35" name="그룹 34"/>
            <p:cNvGrpSpPr/>
            <p:nvPr/>
          </p:nvGrpSpPr>
          <p:grpSpPr>
            <a:xfrm>
              <a:off x="286420" y="4330071"/>
              <a:ext cx="8573183" cy="473927"/>
              <a:chOff x="286420" y="4299942"/>
              <a:chExt cx="8573183" cy="473927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286420" y="4299942"/>
                <a:ext cx="563996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920190" y="4368664"/>
                <a:ext cx="7939413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신고 수정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,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삭제 기능 구현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(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본인 </a:t>
                </a:r>
                <a:r>
                  <a:rPr lang="ko-KR" altLang="en-US" sz="1500" dirty="0" err="1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게시글에서만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 가능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)</a:t>
                </a:r>
              </a:p>
            </p:txBody>
          </p:sp>
        </p:grpSp>
        <p:pic>
          <p:nvPicPr>
            <p:cNvPr id="36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45" y="4418144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3960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286421" y="0"/>
            <a:ext cx="3096344" cy="555526"/>
            <a:chOff x="286421" y="58530"/>
            <a:chExt cx="3096344" cy="555526"/>
          </a:xfrm>
        </p:grpSpPr>
        <p:sp>
          <p:nvSpPr>
            <p:cNvPr id="40" name="직사각형 39"/>
            <p:cNvSpPr/>
            <p:nvPr/>
          </p:nvSpPr>
          <p:spPr>
            <a:xfrm>
              <a:off x="286421" y="58530"/>
              <a:ext cx="3096344" cy="55552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86421" y="108486"/>
              <a:ext cx="3041401" cy="400110"/>
              <a:chOff x="286421" y="154652"/>
              <a:chExt cx="3041401" cy="40011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735535" y="154652"/>
                <a:ext cx="259228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통계</a:t>
                </a:r>
                <a:endPara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286421" y="154652"/>
                <a:ext cx="5760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02</a:t>
                </a: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582"/>
            <a:ext cx="9144000" cy="1688366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286420" y="2787774"/>
            <a:ext cx="8573183" cy="473927"/>
            <a:chOff x="286420" y="4330071"/>
            <a:chExt cx="8573183" cy="473927"/>
          </a:xfrm>
        </p:grpSpPr>
        <p:grpSp>
          <p:nvGrpSpPr>
            <p:cNvPr id="20" name="그룹 19"/>
            <p:cNvGrpSpPr/>
            <p:nvPr/>
          </p:nvGrpSpPr>
          <p:grpSpPr>
            <a:xfrm>
              <a:off x="286420" y="4330071"/>
              <a:ext cx="8573183" cy="473927"/>
              <a:chOff x="286420" y="4299942"/>
              <a:chExt cx="8573183" cy="47392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286420" y="4299942"/>
                <a:ext cx="563996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920190" y="4368664"/>
                <a:ext cx="7939413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err="1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위치별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,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시간대별로 신고 </a:t>
                </a:r>
                <a:r>
                  <a:rPr lang="ko-KR" altLang="en-US" sz="1500" dirty="0" err="1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게시글에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 대한 통계 출력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21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45" y="4418144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/>
          <p:cNvGrpSpPr/>
          <p:nvPr/>
        </p:nvGrpSpPr>
        <p:grpSpPr>
          <a:xfrm>
            <a:off x="286420" y="3363838"/>
            <a:ext cx="8573183" cy="473927"/>
            <a:chOff x="286420" y="4330071"/>
            <a:chExt cx="8573183" cy="473927"/>
          </a:xfrm>
        </p:grpSpPr>
        <p:grpSp>
          <p:nvGrpSpPr>
            <p:cNvPr id="30" name="그룹 29"/>
            <p:cNvGrpSpPr/>
            <p:nvPr/>
          </p:nvGrpSpPr>
          <p:grpSpPr>
            <a:xfrm>
              <a:off x="286420" y="4330071"/>
              <a:ext cx="8573183" cy="473927"/>
              <a:chOff x="286420" y="4299942"/>
              <a:chExt cx="8573183" cy="473927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286420" y="4299942"/>
                <a:ext cx="563996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920190" y="4368664"/>
                <a:ext cx="7939413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위치 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–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시</a:t>
                </a:r>
                <a:r>
                  <a:rPr lang="en-US" altLang="ko-KR" sz="1500" dirty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단위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,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구 단위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,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동 단위 적용</a:t>
                </a:r>
                <a:r>
                  <a:rPr lang="en-US" altLang="ko-KR" sz="1500" dirty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 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(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단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,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서울특별시만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)</a:t>
                </a:r>
              </a:p>
            </p:txBody>
          </p:sp>
        </p:grpSp>
        <p:pic>
          <p:nvPicPr>
            <p:cNvPr id="31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45" y="4418144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286420" y="3939902"/>
            <a:ext cx="8573183" cy="473927"/>
            <a:chOff x="286420" y="4330071"/>
            <a:chExt cx="8573183" cy="473927"/>
          </a:xfrm>
        </p:grpSpPr>
        <p:grpSp>
          <p:nvGrpSpPr>
            <p:cNvPr id="35" name="그룹 34"/>
            <p:cNvGrpSpPr/>
            <p:nvPr/>
          </p:nvGrpSpPr>
          <p:grpSpPr>
            <a:xfrm>
              <a:off x="286420" y="4330071"/>
              <a:ext cx="8573183" cy="473927"/>
              <a:chOff x="286420" y="4299942"/>
              <a:chExt cx="8573183" cy="473927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286420" y="4299942"/>
                <a:ext cx="563996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920190" y="4368664"/>
                <a:ext cx="7939413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시간</a:t>
                </a:r>
                <a:r>
                  <a:rPr lang="en-US" altLang="ko-KR" sz="1500" dirty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 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–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월</a:t>
                </a:r>
                <a:r>
                  <a:rPr lang="en-US" altLang="ko-KR" sz="1500" dirty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단위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,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일 단위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,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요일 단위 적용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36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45" y="4418144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그룹 43"/>
          <p:cNvGrpSpPr/>
          <p:nvPr/>
        </p:nvGrpSpPr>
        <p:grpSpPr>
          <a:xfrm>
            <a:off x="286420" y="4515966"/>
            <a:ext cx="8573183" cy="473927"/>
            <a:chOff x="286420" y="4330071"/>
            <a:chExt cx="8573183" cy="473927"/>
          </a:xfrm>
        </p:grpSpPr>
        <p:grpSp>
          <p:nvGrpSpPr>
            <p:cNvPr id="45" name="그룹 44"/>
            <p:cNvGrpSpPr/>
            <p:nvPr/>
          </p:nvGrpSpPr>
          <p:grpSpPr>
            <a:xfrm>
              <a:off x="286420" y="4330071"/>
              <a:ext cx="8573183" cy="473927"/>
              <a:chOff x="286420" y="4299942"/>
              <a:chExt cx="8573183" cy="473927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286420" y="4299942"/>
                <a:ext cx="563996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920190" y="4368664"/>
                <a:ext cx="7939413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선택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x,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조합 기능도 포함 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-&gt;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총 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16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가지 기준으로 통계 확인 가능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46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45" y="4418144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8523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286421" y="0"/>
            <a:ext cx="3096344" cy="555526"/>
            <a:chOff x="286421" y="58530"/>
            <a:chExt cx="3096344" cy="555526"/>
          </a:xfrm>
        </p:grpSpPr>
        <p:sp>
          <p:nvSpPr>
            <p:cNvPr id="40" name="직사각형 39"/>
            <p:cNvSpPr/>
            <p:nvPr/>
          </p:nvSpPr>
          <p:spPr>
            <a:xfrm>
              <a:off x="286421" y="58530"/>
              <a:ext cx="3096344" cy="55552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86421" y="108486"/>
              <a:ext cx="3041401" cy="400110"/>
              <a:chOff x="286421" y="154652"/>
              <a:chExt cx="3041401" cy="40011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735535" y="154652"/>
                <a:ext cx="259228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통계</a:t>
                </a:r>
                <a:endPara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286421" y="154652"/>
                <a:ext cx="5760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02</a:t>
                </a: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286420" y="2787774"/>
            <a:ext cx="8573183" cy="473927"/>
            <a:chOff x="286420" y="4330071"/>
            <a:chExt cx="8573183" cy="473927"/>
          </a:xfrm>
        </p:grpSpPr>
        <p:grpSp>
          <p:nvGrpSpPr>
            <p:cNvPr id="20" name="그룹 19"/>
            <p:cNvGrpSpPr/>
            <p:nvPr/>
          </p:nvGrpSpPr>
          <p:grpSpPr>
            <a:xfrm>
              <a:off x="286420" y="4330071"/>
              <a:ext cx="8573183" cy="473927"/>
              <a:chOff x="286420" y="4299942"/>
              <a:chExt cx="8573183" cy="47392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286420" y="4299942"/>
                <a:ext cx="563996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920190" y="4368664"/>
                <a:ext cx="7939413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err="1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위치별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,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시간대별로 신고 </a:t>
                </a:r>
                <a:r>
                  <a:rPr lang="ko-KR" altLang="en-US" sz="1500" dirty="0" err="1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게시글에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 대한 통계 출력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21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45" y="4418144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/>
          <p:cNvGrpSpPr/>
          <p:nvPr/>
        </p:nvGrpSpPr>
        <p:grpSpPr>
          <a:xfrm>
            <a:off x="286420" y="3363838"/>
            <a:ext cx="8573183" cy="473927"/>
            <a:chOff x="286420" y="4330071"/>
            <a:chExt cx="8573183" cy="473927"/>
          </a:xfrm>
        </p:grpSpPr>
        <p:grpSp>
          <p:nvGrpSpPr>
            <p:cNvPr id="30" name="그룹 29"/>
            <p:cNvGrpSpPr/>
            <p:nvPr/>
          </p:nvGrpSpPr>
          <p:grpSpPr>
            <a:xfrm>
              <a:off x="286420" y="4330071"/>
              <a:ext cx="8573183" cy="473927"/>
              <a:chOff x="286420" y="4299942"/>
              <a:chExt cx="8573183" cy="473927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286420" y="4299942"/>
                <a:ext cx="563996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920190" y="4368664"/>
                <a:ext cx="7939413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위치 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–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시</a:t>
                </a:r>
                <a:r>
                  <a:rPr lang="en-US" altLang="ko-KR" sz="1500" dirty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단위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,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구 단위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,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동 단위 적용</a:t>
                </a:r>
                <a:r>
                  <a:rPr lang="en-US" altLang="ko-KR" sz="1500" dirty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 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(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단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,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서울특별시만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)</a:t>
                </a:r>
              </a:p>
            </p:txBody>
          </p:sp>
        </p:grpSp>
        <p:pic>
          <p:nvPicPr>
            <p:cNvPr id="31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45" y="4418144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그룹 33"/>
          <p:cNvGrpSpPr/>
          <p:nvPr/>
        </p:nvGrpSpPr>
        <p:grpSpPr>
          <a:xfrm>
            <a:off x="286420" y="3939902"/>
            <a:ext cx="8573183" cy="473927"/>
            <a:chOff x="286420" y="4330071"/>
            <a:chExt cx="8573183" cy="473927"/>
          </a:xfrm>
        </p:grpSpPr>
        <p:grpSp>
          <p:nvGrpSpPr>
            <p:cNvPr id="35" name="그룹 34"/>
            <p:cNvGrpSpPr/>
            <p:nvPr/>
          </p:nvGrpSpPr>
          <p:grpSpPr>
            <a:xfrm>
              <a:off x="286420" y="4330071"/>
              <a:ext cx="8573183" cy="473927"/>
              <a:chOff x="286420" y="4299942"/>
              <a:chExt cx="8573183" cy="473927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286420" y="4299942"/>
                <a:ext cx="563996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920190" y="4368664"/>
                <a:ext cx="7939413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시간</a:t>
                </a:r>
                <a:r>
                  <a:rPr lang="en-US" altLang="ko-KR" sz="1500" dirty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 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–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월</a:t>
                </a:r>
                <a:r>
                  <a:rPr lang="en-US" altLang="ko-KR" sz="1500" dirty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단위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,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일 단위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,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요일 단위 적용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36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45" y="4418144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그룹 43"/>
          <p:cNvGrpSpPr/>
          <p:nvPr/>
        </p:nvGrpSpPr>
        <p:grpSpPr>
          <a:xfrm>
            <a:off x="286420" y="4618103"/>
            <a:ext cx="8573183" cy="473927"/>
            <a:chOff x="286420" y="4330071"/>
            <a:chExt cx="8573183" cy="473927"/>
          </a:xfrm>
        </p:grpSpPr>
        <p:grpSp>
          <p:nvGrpSpPr>
            <p:cNvPr id="45" name="그룹 44"/>
            <p:cNvGrpSpPr/>
            <p:nvPr/>
          </p:nvGrpSpPr>
          <p:grpSpPr>
            <a:xfrm>
              <a:off x="286420" y="4330071"/>
              <a:ext cx="8573183" cy="473927"/>
              <a:chOff x="286420" y="4299942"/>
              <a:chExt cx="8573183" cy="473927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286420" y="4299942"/>
                <a:ext cx="563996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920190" y="4368664"/>
                <a:ext cx="7939413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신고 </a:t>
                </a:r>
                <a:r>
                  <a:rPr lang="ko-KR" altLang="en-US" sz="1500" dirty="0" err="1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게시글을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 바탕으로 </a:t>
                </a:r>
                <a:r>
                  <a:rPr lang="ko-KR" altLang="en-US" sz="1500" dirty="0" err="1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위치별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, </a:t>
                </a:r>
                <a:r>
                  <a:rPr lang="ko-KR" altLang="en-US" sz="1500" dirty="0" err="1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시간별로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 차트 확인 가능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 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46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45" y="4418144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349"/>
            <a:ext cx="9144000" cy="401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0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286421" y="0"/>
            <a:ext cx="3096344" cy="555526"/>
            <a:chOff x="286421" y="58530"/>
            <a:chExt cx="3096344" cy="555526"/>
          </a:xfrm>
        </p:grpSpPr>
        <p:sp>
          <p:nvSpPr>
            <p:cNvPr id="40" name="직사각형 39"/>
            <p:cNvSpPr/>
            <p:nvPr/>
          </p:nvSpPr>
          <p:spPr>
            <a:xfrm>
              <a:off x="286421" y="58530"/>
              <a:ext cx="3096344" cy="55552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86421" y="108486"/>
              <a:ext cx="3041401" cy="400110"/>
              <a:chOff x="286421" y="154652"/>
              <a:chExt cx="3041401" cy="40011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735535" y="154652"/>
                <a:ext cx="259228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주차</a:t>
                </a:r>
                <a:r>
                  <a:rPr lang="ko-KR" altLang="en-US" sz="20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장</a:t>
                </a:r>
                <a:endPara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286421" y="154652"/>
                <a:ext cx="5760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02</a:t>
                </a:r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286420" y="3970031"/>
            <a:ext cx="4285580" cy="473927"/>
            <a:chOff x="286420" y="4299942"/>
            <a:chExt cx="4285580" cy="473927"/>
          </a:xfrm>
        </p:grpSpPr>
        <p:sp>
          <p:nvSpPr>
            <p:cNvPr id="37" name="타원 36"/>
            <p:cNvSpPr/>
            <p:nvPr/>
          </p:nvSpPr>
          <p:spPr>
            <a:xfrm>
              <a:off x="286420" y="4299942"/>
              <a:ext cx="563996" cy="473927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920191" y="4368664"/>
              <a:ext cx="3651809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500" dirty="0" err="1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공공데이터포털에서</a:t>
              </a:r>
              <a:r>
                <a:rPr lang="ko-KR" altLang="en-US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 전국 주차장 </a:t>
              </a:r>
              <a:r>
                <a: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data </a:t>
              </a:r>
              <a:r>
                <a:rPr lang="ko-KR" altLang="en-US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확보</a:t>
              </a:r>
              <a:endParaRPr lang="en-US" altLang="ko-KR" sz="1500" dirty="0" smtClean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pic>
        <p:nvPicPr>
          <p:cNvPr id="36" name="Picture 2" descr="C:\Users\antspc02\Downloads\text-docum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5" y="4058104"/>
            <a:ext cx="381129" cy="32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그룹 43"/>
          <p:cNvGrpSpPr/>
          <p:nvPr/>
        </p:nvGrpSpPr>
        <p:grpSpPr>
          <a:xfrm>
            <a:off x="286420" y="4546095"/>
            <a:ext cx="4285581" cy="473927"/>
            <a:chOff x="286420" y="4330071"/>
            <a:chExt cx="4285581" cy="473927"/>
          </a:xfrm>
        </p:grpSpPr>
        <p:grpSp>
          <p:nvGrpSpPr>
            <p:cNvPr id="45" name="그룹 44"/>
            <p:cNvGrpSpPr/>
            <p:nvPr/>
          </p:nvGrpSpPr>
          <p:grpSpPr>
            <a:xfrm>
              <a:off x="286420" y="4330071"/>
              <a:ext cx="4285581" cy="473927"/>
              <a:chOff x="286420" y="4299942"/>
              <a:chExt cx="4285581" cy="473927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286420" y="4299942"/>
                <a:ext cx="563996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920191" y="4368664"/>
                <a:ext cx="365181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데이터 전처리 후 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DB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에 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import</a:t>
                </a:r>
              </a:p>
            </p:txBody>
          </p:sp>
        </p:grpSp>
        <p:pic>
          <p:nvPicPr>
            <p:cNvPr id="46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45" y="4418144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1" y="608201"/>
            <a:ext cx="7380312" cy="3259693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4712594" y="3970031"/>
            <a:ext cx="4285581" cy="473927"/>
            <a:chOff x="286420" y="4330071"/>
            <a:chExt cx="4285581" cy="473927"/>
          </a:xfrm>
        </p:grpSpPr>
        <p:grpSp>
          <p:nvGrpSpPr>
            <p:cNvPr id="50" name="그룹 49"/>
            <p:cNvGrpSpPr/>
            <p:nvPr/>
          </p:nvGrpSpPr>
          <p:grpSpPr>
            <a:xfrm>
              <a:off x="286420" y="4330071"/>
              <a:ext cx="4285581" cy="473927"/>
              <a:chOff x="286420" y="4299942"/>
              <a:chExt cx="4285581" cy="473927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286420" y="4299942"/>
                <a:ext cx="563996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920191" y="4368664"/>
                <a:ext cx="365181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Leaflet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으로 시각화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51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45" y="4418144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그룹 53"/>
          <p:cNvGrpSpPr/>
          <p:nvPr/>
        </p:nvGrpSpPr>
        <p:grpSpPr>
          <a:xfrm>
            <a:off x="4712594" y="4557364"/>
            <a:ext cx="4285581" cy="473927"/>
            <a:chOff x="286420" y="4330071"/>
            <a:chExt cx="4285581" cy="473927"/>
          </a:xfrm>
        </p:grpSpPr>
        <p:grpSp>
          <p:nvGrpSpPr>
            <p:cNvPr id="55" name="그룹 54"/>
            <p:cNvGrpSpPr/>
            <p:nvPr/>
          </p:nvGrpSpPr>
          <p:grpSpPr>
            <a:xfrm>
              <a:off x="286420" y="4330071"/>
              <a:ext cx="4285581" cy="473927"/>
              <a:chOff x="286420" y="4299942"/>
              <a:chExt cx="4285581" cy="47392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286420" y="4299942"/>
                <a:ext cx="563996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920191" y="4368664"/>
                <a:ext cx="365181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지역 검색 기능 구현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56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45" y="4418144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09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860032" y="0"/>
            <a:ext cx="4283968" cy="51435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669868" y="843558"/>
            <a:ext cx="266429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Index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5669868" y="1563638"/>
            <a:ext cx="2718556" cy="997079"/>
            <a:chOff x="5813884" y="1563638"/>
            <a:chExt cx="2252849" cy="997079"/>
          </a:xfrm>
        </p:grpSpPr>
        <p:grpSp>
          <p:nvGrpSpPr>
            <p:cNvPr id="24" name="그룹 23"/>
            <p:cNvGrpSpPr/>
            <p:nvPr/>
          </p:nvGrpSpPr>
          <p:grpSpPr>
            <a:xfrm>
              <a:off x="5813884" y="1923678"/>
              <a:ext cx="2252849" cy="276999"/>
              <a:chOff x="5791445" y="1973893"/>
              <a:chExt cx="2252849" cy="276999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6156176" y="1973893"/>
                <a:ext cx="188811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개발기술과 구조</a:t>
                </a:r>
                <a:endPara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5791445" y="1973893"/>
                <a:ext cx="48630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20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2</a:t>
                </a: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5813884" y="1563638"/>
              <a:ext cx="2252849" cy="276999"/>
              <a:chOff x="5791445" y="1563638"/>
              <a:chExt cx="2252849" cy="276999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6156176" y="1563638"/>
                <a:ext cx="188811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프로젝트 주제 선정 및 배경</a:t>
                </a:r>
                <a:endPara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791445" y="1563638"/>
                <a:ext cx="48630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1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813884" y="2283718"/>
              <a:ext cx="2252849" cy="276999"/>
              <a:chOff x="5791445" y="2384148"/>
              <a:chExt cx="2252849" cy="276999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6156176" y="2384148"/>
                <a:ext cx="188811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개발후</a:t>
                </a:r>
                <a:r>
                  <a:rPr lang="ko-KR" altLang="en-US" sz="12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기</a:t>
                </a:r>
                <a:endPara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5791445" y="2384148"/>
                <a:ext cx="48630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고딕16" panose="02020600000000000000" pitchFamily="18" charset="-127"/>
                    <a:ea typeface="a고딕16" panose="02020600000000000000" pitchFamily="18" charset="-127"/>
                  </a:rPr>
                  <a:t>3</a:t>
                </a: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79512" y="555526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70.12.113.173:8000/project/parking/main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33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286421" y="0"/>
            <a:ext cx="3096344" cy="555526"/>
            <a:chOff x="286421" y="58530"/>
            <a:chExt cx="3096344" cy="555526"/>
          </a:xfrm>
        </p:grpSpPr>
        <p:sp>
          <p:nvSpPr>
            <p:cNvPr id="40" name="직사각형 39"/>
            <p:cNvSpPr/>
            <p:nvPr/>
          </p:nvSpPr>
          <p:spPr>
            <a:xfrm>
              <a:off x="286421" y="58530"/>
              <a:ext cx="3096344" cy="55552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86421" y="108486"/>
              <a:ext cx="3041401" cy="400110"/>
              <a:chOff x="286421" y="154652"/>
              <a:chExt cx="3041401" cy="40011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735535" y="154652"/>
                <a:ext cx="259228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고객지원</a:t>
                </a:r>
                <a:endPara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286421" y="154652"/>
                <a:ext cx="5760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02</a:t>
                </a:r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4716016" y="1811509"/>
            <a:ext cx="4257973" cy="473927"/>
            <a:chOff x="4891700" y="779394"/>
            <a:chExt cx="4257973" cy="473927"/>
          </a:xfrm>
        </p:grpSpPr>
        <p:grpSp>
          <p:nvGrpSpPr>
            <p:cNvPr id="48" name="그룹 47"/>
            <p:cNvGrpSpPr/>
            <p:nvPr/>
          </p:nvGrpSpPr>
          <p:grpSpPr>
            <a:xfrm>
              <a:off x="4891700" y="779394"/>
              <a:ext cx="4257973" cy="473927"/>
              <a:chOff x="4809812" y="1458263"/>
              <a:chExt cx="3578613" cy="473927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4809812" y="1458263"/>
                <a:ext cx="474010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342465" y="1526985"/>
                <a:ext cx="304596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Bootstrap-Collapse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기능으로 디자인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49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325" y="867467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그룹 51"/>
          <p:cNvGrpSpPr/>
          <p:nvPr/>
        </p:nvGrpSpPr>
        <p:grpSpPr>
          <a:xfrm>
            <a:off x="4716016" y="3408954"/>
            <a:ext cx="4257973" cy="473927"/>
            <a:chOff x="4891700" y="779394"/>
            <a:chExt cx="4257973" cy="473927"/>
          </a:xfrm>
        </p:grpSpPr>
        <p:grpSp>
          <p:nvGrpSpPr>
            <p:cNvPr id="53" name="그룹 52"/>
            <p:cNvGrpSpPr/>
            <p:nvPr/>
          </p:nvGrpSpPr>
          <p:grpSpPr>
            <a:xfrm>
              <a:off x="4891700" y="779394"/>
              <a:ext cx="4257973" cy="473927"/>
              <a:chOff x="4809812" y="1458263"/>
              <a:chExt cx="3578613" cy="473927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4809812" y="1458263"/>
                <a:ext cx="474010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5342465" y="1526985"/>
                <a:ext cx="304596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관리자만 등록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,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수정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,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삭제</a:t>
                </a:r>
                <a:r>
                  <a:rPr lang="en-US" altLang="ko-KR" sz="1500" dirty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 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가능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54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325" y="867467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1" y="644183"/>
            <a:ext cx="4120996" cy="437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1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286421" y="0"/>
            <a:ext cx="3096344" cy="555526"/>
            <a:chOff x="286421" y="58530"/>
            <a:chExt cx="3096344" cy="555526"/>
          </a:xfrm>
        </p:grpSpPr>
        <p:sp>
          <p:nvSpPr>
            <p:cNvPr id="40" name="직사각형 39"/>
            <p:cNvSpPr/>
            <p:nvPr/>
          </p:nvSpPr>
          <p:spPr>
            <a:xfrm>
              <a:off x="286421" y="58530"/>
              <a:ext cx="3096344" cy="55552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86421" y="108486"/>
              <a:ext cx="3041401" cy="400110"/>
              <a:chOff x="286421" y="154652"/>
              <a:chExt cx="3041401" cy="40011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735535" y="154652"/>
                <a:ext cx="259228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마이 페이지</a:t>
                </a:r>
                <a:endPara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286421" y="154652"/>
                <a:ext cx="5760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02</a:t>
                </a:r>
              </a:p>
            </p:txBody>
          </p:sp>
        </p:grpSp>
      </p:grpSp>
      <p:pic>
        <p:nvPicPr>
          <p:cNvPr id="36" name="Picture 2" descr="C:\Users\antspc02\Downloads\text-docum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5" y="4058104"/>
            <a:ext cx="381129" cy="32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그룹 43"/>
          <p:cNvGrpSpPr/>
          <p:nvPr/>
        </p:nvGrpSpPr>
        <p:grpSpPr>
          <a:xfrm>
            <a:off x="286420" y="4330071"/>
            <a:ext cx="4285581" cy="473927"/>
            <a:chOff x="286420" y="4330071"/>
            <a:chExt cx="4285581" cy="473927"/>
          </a:xfrm>
        </p:grpSpPr>
        <p:grpSp>
          <p:nvGrpSpPr>
            <p:cNvPr id="45" name="그룹 44"/>
            <p:cNvGrpSpPr/>
            <p:nvPr/>
          </p:nvGrpSpPr>
          <p:grpSpPr>
            <a:xfrm>
              <a:off x="286420" y="4330071"/>
              <a:ext cx="4285581" cy="473927"/>
              <a:chOff x="286420" y="4299942"/>
              <a:chExt cx="4285581" cy="473927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286420" y="4299942"/>
                <a:ext cx="563996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920191" y="4368664"/>
                <a:ext cx="365181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비밀번호 재입력 후 접근 가능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46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45" y="4418144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그룹 53"/>
          <p:cNvGrpSpPr/>
          <p:nvPr/>
        </p:nvGrpSpPr>
        <p:grpSpPr>
          <a:xfrm>
            <a:off x="4067944" y="4341340"/>
            <a:ext cx="4285581" cy="473927"/>
            <a:chOff x="286420" y="4330071"/>
            <a:chExt cx="4285581" cy="473927"/>
          </a:xfrm>
        </p:grpSpPr>
        <p:grpSp>
          <p:nvGrpSpPr>
            <p:cNvPr id="55" name="그룹 54"/>
            <p:cNvGrpSpPr/>
            <p:nvPr/>
          </p:nvGrpSpPr>
          <p:grpSpPr>
            <a:xfrm>
              <a:off x="286420" y="4330071"/>
              <a:ext cx="4285581" cy="473927"/>
              <a:chOff x="286420" y="4299942"/>
              <a:chExt cx="4285581" cy="473927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286420" y="4299942"/>
                <a:ext cx="563996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920191" y="4368664"/>
                <a:ext cx="365181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내 정보 수정</a:t>
                </a:r>
                <a:r>
                  <a:rPr lang="en-US" altLang="ko-KR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, </a:t>
                </a:r>
                <a:r>
                  <a:rPr lang="ko-KR" altLang="en-US" sz="1500" dirty="0" err="1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게시글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 관리 이용 가능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56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45" y="4418144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1" y="661845"/>
            <a:ext cx="6558474" cy="356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8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286421" y="0"/>
            <a:ext cx="3096344" cy="555526"/>
            <a:chOff x="286421" y="58530"/>
            <a:chExt cx="3096344" cy="555526"/>
          </a:xfrm>
        </p:grpSpPr>
        <p:sp>
          <p:nvSpPr>
            <p:cNvPr id="40" name="직사각형 39"/>
            <p:cNvSpPr/>
            <p:nvPr/>
          </p:nvSpPr>
          <p:spPr>
            <a:xfrm>
              <a:off x="286421" y="58530"/>
              <a:ext cx="3096344" cy="55552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86421" y="108486"/>
              <a:ext cx="3041401" cy="400110"/>
              <a:chOff x="286421" y="154652"/>
              <a:chExt cx="3041401" cy="40011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735535" y="154652"/>
                <a:ext cx="259228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마이 페이지</a:t>
                </a:r>
                <a:endPara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286421" y="154652"/>
                <a:ext cx="5760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02</a:t>
                </a:r>
              </a:p>
            </p:txBody>
          </p:sp>
        </p:grpSp>
      </p:grpSp>
      <p:pic>
        <p:nvPicPr>
          <p:cNvPr id="36" name="Picture 2" descr="C:\Users\antspc02\Downloads\text-docum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5" y="4058104"/>
            <a:ext cx="381129" cy="32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그룹 43"/>
          <p:cNvGrpSpPr/>
          <p:nvPr/>
        </p:nvGrpSpPr>
        <p:grpSpPr>
          <a:xfrm>
            <a:off x="286420" y="4330071"/>
            <a:ext cx="4285581" cy="473927"/>
            <a:chOff x="286420" y="4330071"/>
            <a:chExt cx="4285581" cy="473927"/>
          </a:xfrm>
        </p:grpSpPr>
        <p:grpSp>
          <p:nvGrpSpPr>
            <p:cNvPr id="45" name="그룹 44"/>
            <p:cNvGrpSpPr/>
            <p:nvPr/>
          </p:nvGrpSpPr>
          <p:grpSpPr>
            <a:xfrm>
              <a:off x="286420" y="4330071"/>
              <a:ext cx="4285581" cy="473927"/>
              <a:chOff x="286420" y="4299942"/>
              <a:chExt cx="4285581" cy="473927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286420" y="4299942"/>
                <a:ext cx="563996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920191" y="4368664"/>
                <a:ext cx="365181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비밀번호 변경 가능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46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45" y="4418144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9257"/>
            <a:ext cx="9144000" cy="34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5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286421" y="0"/>
            <a:ext cx="3096344" cy="555526"/>
            <a:chOff x="286421" y="58530"/>
            <a:chExt cx="3096344" cy="555526"/>
          </a:xfrm>
        </p:grpSpPr>
        <p:sp>
          <p:nvSpPr>
            <p:cNvPr id="40" name="직사각형 39"/>
            <p:cNvSpPr/>
            <p:nvPr/>
          </p:nvSpPr>
          <p:spPr>
            <a:xfrm>
              <a:off x="286421" y="58530"/>
              <a:ext cx="3096344" cy="55552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286421" y="108486"/>
              <a:ext cx="3041401" cy="400110"/>
              <a:chOff x="286421" y="154652"/>
              <a:chExt cx="3041401" cy="400110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735535" y="154652"/>
                <a:ext cx="259228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마이 페이지</a:t>
                </a:r>
                <a:endPara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286421" y="154652"/>
                <a:ext cx="5760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02</a:t>
                </a:r>
              </a:p>
            </p:txBody>
          </p:sp>
        </p:grpSp>
      </p:grpSp>
      <p:pic>
        <p:nvPicPr>
          <p:cNvPr id="36" name="Picture 2" descr="C:\Users\antspc02\Downloads\text-docum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45" y="4058104"/>
            <a:ext cx="381129" cy="32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그룹 43"/>
          <p:cNvGrpSpPr/>
          <p:nvPr/>
        </p:nvGrpSpPr>
        <p:grpSpPr>
          <a:xfrm>
            <a:off x="286420" y="4330071"/>
            <a:ext cx="4285581" cy="473927"/>
            <a:chOff x="286420" y="4330071"/>
            <a:chExt cx="4285581" cy="473927"/>
          </a:xfrm>
        </p:grpSpPr>
        <p:grpSp>
          <p:nvGrpSpPr>
            <p:cNvPr id="45" name="그룹 44"/>
            <p:cNvGrpSpPr/>
            <p:nvPr/>
          </p:nvGrpSpPr>
          <p:grpSpPr>
            <a:xfrm>
              <a:off x="286420" y="4330071"/>
              <a:ext cx="4285581" cy="473927"/>
              <a:chOff x="286420" y="4299942"/>
              <a:chExt cx="4285581" cy="473927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286420" y="4299942"/>
                <a:ext cx="563996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920191" y="4368664"/>
                <a:ext cx="3651810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원 페이지로 본인의 </a:t>
                </a:r>
                <a:r>
                  <a:rPr lang="ko-KR" altLang="en-US" sz="1500" dirty="0" err="1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게시글</a:t>
                </a: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 편하게 관리 가능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46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45" y="4418144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1" y="615341"/>
            <a:ext cx="7020272" cy="350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86421" y="0"/>
            <a:ext cx="3096344" cy="555526"/>
            <a:chOff x="286421" y="58530"/>
            <a:chExt cx="3096344" cy="555526"/>
          </a:xfrm>
        </p:grpSpPr>
        <p:sp>
          <p:nvSpPr>
            <p:cNvPr id="19" name="직사각형 18"/>
            <p:cNvSpPr/>
            <p:nvPr/>
          </p:nvSpPr>
          <p:spPr>
            <a:xfrm>
              <a:off x="286421" y="58530"/>
              <a:ext cx="3096344" cy="55552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286421" y="108486"/>
              <a:ext cx="3041401" cy="400110"/>
              <a:chOff x="286421" y="154652"/>
              <a:chExt cx="3041401" cy="400110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735535" y="154652"/>
                <a:ext cx="259228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DB </a:t>
                </a:r>
                <a:r>
                  <a:rPr lang="ko-KR" altLang="en-US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구조</a:t>
                </a:r>
                <a:endPara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86421" y="154652"/>
                <a:ext cx="5760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02</a:t>
                </a: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3" y="672815"/>
            <a:ext cx="8478434" cy="408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8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0"/>
            <a:ext cx="9180512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3492000" y="1491750"/>
            <a:ext cx="2160000" cy="2160000"/>
            <a:chOff x="1025666" y="0"/>
            <a:chExt cx="2160000" cy="2160000"/>
          </a:xfrm>
        </p:grpSpPr>
        <p:sp>
          <p:nvSpPr>
            <p:cNvPr id="29" name="직사각형 28"/>
            <p:cNvSpPr/>
            <p:nvPr/>
          </p:nvSpPr>
          <p:spPr>
            <a:xfrm>
              <a:off x="1025666" y="0"/>
              <a:ext cx="2160000" cy="21600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5666" y="418281"/>
              <a:ext cx="216000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03</a:t>
              </a:r>
            </a:p>
            <a:p>
              <a:pPr algn="ctr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개발 후기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427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236817"/>
              </p:ext>
            </p:extLst>
          </p:nvPr>
        </p:nvGraphicFramePr>
        <p:xfrm>
          <a:off x="-66250" y="1249834"/>
          <a:ext cx="9064594" cy="3105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942"/>
                <a:gridCol w="1294942"/>
                <a:gridCol w="1294942"/>
                <a:gridCol w="1294942"/>
                <a:gridCol w="1294942"/>
                <a:gridCol w="1294942"/>
                <a:gridCol w="1294942"/>
              </a:tblGrid>
              <a:tr h="2957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36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Comment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</a:tr>
              <a:tr h="23986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06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스퀘어" pitchFamily="50" charset="-127"/>
                          <a:ea typeface="나눔스퀘어" pitchFamily="50" charset="-127"/>
                          <a:cs typeface="+mn-cs"/>
                        </a:rPr>
                        <a:t>이영걸</a:t>
                      </a:r>
                      <a:endParaRPr kumimoji="0" lang="en-US" altLang="ko-KR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스퀘어" pitchFamily="50" charset="-127"/>
                        <a:ea typeface="나눔스퀘어" pitchFamily="50" charset="-127"/>
                        <a:cs typeface="+mn-cs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간단한 기능</a:t>
                      </a:r>
                      <a:r>
                        <a:rPr lang="ko-KR" altLang="en-US" sz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itchFamily="50" charset="-127"/>
                          <a:ea typeface="나눔스퀘어" pitchFamily="50" charset="-127"/>
                        </a:rPr>
                        <a:t> 조차도 많은 에러를 처리한 결과임을 알게 되었다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920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5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20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스퀘어" pitchFamily="50" charset="-127"/>
                          <a:ea typeface="나눔스퀘어" pitchFamily="50" charset="-127"/>
                          <a:cs typeface="+mn-cs"/>
                        </a:rPr>
                        <a:t>강보성</a:t>
                      </a:r>
                      <a:endParaRPr kumimoji="0" lang="en-US" altLang="ko-KR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스퀘어" pitchFamily="50" charset="-127"/>
                        <a:ea typeface="나눔스퀘어" pitchFamily="50" charset="-127"/>
                        <a:cs typeface="+mn-cs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나눔스퀘어" pitchFamily="50" charset="-127"/>
                          <a:ea typeface="나눔스퀘어" pitchFamily="50" charset="-127"/>
                          <a:cs typeface="+mn-cs"/>
                        </a:rPr>
                        <a:t>수업시간에 배웠던 기술들을 사용하여 이해도가 더욱 높아졌고 </a:t>
                      </a:r>
                      <a:endParaRPr lang="en-US" altLang="ko-KR" sz="1200" b="0" i="0" kern="1200" dirty="0" smtClean="0">
                        <a:solidFill>
                          <a:schemeClr val="dk1"/>
                        </a:solidFill>
                        <a:effectLst/>
                        <a:latin typeface="나눔스퀘어" pitchFamily="50" charset="-127"/>
                        <a:ea typeface="나눔스퀘어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나눔스퀘어" pitchFamily="50" charset="-127"/>
                          <a:ea typeface="나눔스퀘어" pitchFamily="50" charset="-127"/>
                          <a:cs typeface="+mn-cs"/>
                        </a:rPr>
                        <a:t>몰랐던 부분도 검색하며 실력 향상에 도움이 되었다</a:t>
                      </a:r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나눔스퀘어" pitchFamily="50" charset="-127"/>
                          <a:ea typeface="나눔스퀘어" pitchFamily="50" charset="-127"/>
                          <a:cs typeface="+mn-cs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3986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20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스퀘어" pitchFamily="50" charset="-127"/>
                          <a:ea typeface="나눔스퀘어" pitchFamily="50" charset="-127"/>
                          <a:cs typeface="+mn-cs"/>
                        </a:rPr>
                        <a:t>홍성재</a:t>
                      </a:r>
                      <a:endParaRPr kumimoji="0" lang="en-US" altLang="ko-KR" sz="1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스퀘어" pitchFamily="50" charset="-127"/>
                        <a:ea typeface="나눔스퀘어" pitchFamily="50" charset="-127"/>
                        <a:cs typeface="+mn-cs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나눔스퀘어" pitchFamily="50" charset="-127"/>
                          <a:ea typeface="나눔스퀘어" pitchFamily="50" charset="-127"/>
                          <a:cs typeface="+mn-cs"/>
                        </a:rPr>
                        <a:t>부족한 점이 많다는 것을 느꼈지만 다양한 기술을 사용하면서 많이 배웠고</a:t>
                      </a:r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나눔스퀘어" pitchFamily="50" charset="-127"/>
                          <a:ea typeface="나눔스퀘어" pitchFamily="50" charset="-127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나눔스퀘어" pitchFamily="50" charset="-127"/>
                          <a:ea typeface="나눔스퀘어" pitchFamily="50" charset="-127"/>
                          <a:cs typeface="+mn-cs"/>
                        </a:rPr>
                        <a:t>나 자신의 실력에 대해서 확실히 알게 되는 시간이었다</a:t>
                      </a:r>
                      <a:endParaRPr lang="en-US" altLang="ko-KR" sz="12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2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3986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86421" y="0"/>
            <a:ext cx="3096344" cy="555526"/>
            <a:chOff x="286421" y="58530"/>
            <a:chExt cx="3096344" cy="555526"/>
          </a:xfrm>
        </p:grpSpPr>
        <p:sp>
          <p:nvSpPr>
            <p:cNvPr id="7" name="직사각형 6"/>
            <p:cNvSpPr/>
            <p:nvPr/>
          </p:nvSpPr>
          <p:spPr>
            <a:xfrm>
              <a:off x="286421" y="58530"/>
              <a:ext cx="3096344" cy="55552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286421" y="108486"/>
              <a:ext cx="3041401" cy="400110"/>
              <a:chOff x="286421" y="154652"/>
              <a:chExt cx="3041401" cy="400110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735535" y="154652"/>
                <a:ext cx="259228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개발 후기</a:t>
                </a:r>
                <a:endPara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286421" y="154652"/>
                <a:ext cx="5760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830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492000" y="1491750"/>
            <a:ext cx="2160000" cy="2160000"/>
            <a:chOff x="1025666" y="0"/>
            <a:chExt cx="2160000" cy="2160000"/>
          </a:xfrm>
        </p:grpSpPr>
        <p:sp>
          <p:nvSpPr>
            <p:cNvPr id="10" name="직사각형 9"/>
            <p:cNvSpPr/>
            <p:nvPr/>
          </p:nvSpPr>
          <p:spPr>
            <a:xfrm>
              <a:off x="1025666" y="0"/>
              <a:ext cx="2160000" cy="21600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025666" y="726057"/>
              <a:ext cx="21600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thank you</a:t>
              </a:r>
            </a:p>
            <a:p>
              <a:pPr algn="ctr"/>
              <a:r>
                <a:rPr lang="en-US" altLang="ko-KR" sz="200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8" panose="02020600000000000000" pitchFamily="18" charset="-127"/>
                  <a:ea typeface="a고딕18" panose="02020600000000000000" pitchFamily="18" charset="-127"/>
                </a:rPr>
                <a:t>for watching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64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0"/>
            <a:ext cx="9180512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3492000" y="1491750"/>
            <a:ext cx="2160000" cy="2160000"/>
            <a:chOff x="1025666" y="0"/>
            <a:chExt cx="2160000" cy="2160000"/>
          </a:xfrm>
        </p:grpSpPr>
        <p:sp>
          <p:nvSpPr>
            <p:cNvPr id="29" name="직사각형 28"/>
            <p:cNvSpPr/>
            <p:nvPr/>
          </p:nvSpPr>
          <p:spPr>
            <a:xfrm>
              <a:off x="1025666" y="0"/>
              <a:ext cx="2160000" cy="21600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5666" y="418281"/>
              <a:ext cx="216000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01</a:t>
              </a:r>
            </a:p>
            <a:p>
              <a:pPr algn="ctr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프로젝트 주제 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pPr algn="ctr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선정 및 배경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68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2002" y="4281907"/>
            <a:ext cx="9141998" cy="877567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51520" y="0"/>
            <a:ext cx="3096344" cy="555526"/>
            <a:chOff x="251520" y="0"/>
            <a:chExt cx="3096344" cy="555526"/>
          </a:xfrm>
        </p:grpSpPr>
        <p:sp>
          <p:nvSpPr>
            <p:cNvPr id="6" name="직사각형 5"/>
            <p:cNvSpPr/>
            <p:nvPr/>
          </p:nvSpPr>
          <p:spPr>
            <a:xfrm>
              <a:off x="251520" y="0"/>
              <a:ext cx="3096344" cy="55552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323528" y="46931"/>
              <a:ext cx="2952327" cy="400110"/>
              <a:chOff x="323528" y="93097"/>
              <a:chExt cx="2952327" cy="400110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683568" y="154652"/>
                <a:ext cx="259228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프로젝트 주제 선정 및 배경</a:t>
                </a:r>
                <a:r>
                  <a:rPr lang="ko-KR" altLang="en-US" sz="16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 </a:t>
                </a:r>
                <a:endParaRPr lang="en-US" altLang="ko-KR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323528" y="93097"/>
                <a:ext cx="5760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a고딕18" panose="02020600000000000000" pitchFamily="18" charset="-127"/>
                    <a:ea typeface="a고딕18" panose="02020600000000000000" pitchFamily="18" charset="-127"/>
                  </a:rPr>
                  <a:t>01</a:t>
                </a:r>
                <a:endPara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endParaRPr>
              </a:p>
            </p:txBody>
          </p:sp>
        </p:grpSp>
      </p:grpSp>
      <p:sp>
        <p:nvSpPr>
          <p:cNvPr id="33" name="직사각형 32"/>
          <p:cNvSpPr/>
          <p:nvPr/>
        </p:nvSpPr>
        <p:spPr>
          <a:xfrm>
            <a:off x="3491880" y="108486"/>
            <a:ext cx="475252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불법 주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·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" pitchFamily="50" charset="-127"/>
                <a:ea typeface="나눔스퀘어" pitchFamily="50" charset="-127"/>
              </a:rPr>
              <a:t>정차 관련 사고 매년 증가 </a:t>
            </a:r>
            <a:endParaRPr lang="en-US" altLang="ko-KR" sz="2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534348" y="4803998"/>
            <a:ext cx="248040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page 01</a:t>
            </a:r>
            <a:endParaRPr lang="en-US" altLang="ko-KR" sz="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801243"/>
            <a:ext cx="4921648" cy="332907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611560" y="4403888"/>
            <a:ext cx="7956376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매년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불법 주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·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정차로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인한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피해가 증가해 이를  줄이고자 주제를 선정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37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차트 24"/>
          <p:cNvGraphicFramePr/>
          <p:nvPr>
            <p:extLst>
              <p:ext uri="{D42A27DB-BD31-4B8C-83A1-F6EECF244321}">
                <p14:modId xmlns:p14="http://schemas.microsoft.com/office/powerpoint/2010/main" val="4198426467"/>
              </p:ext>
            </p:extLst>
          </p:nvPr>
        </p:nvGraphicFramePr>
        <p:xfrm>
          <a:off x="6249931" y="1546168"/>
          <a:ext cx="2102400" cy="2104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51520" y="0"/>
            <a:ext cx="3096344" cy="555526"/>
            <a:chOff x="251520" y="0"/>
            <a:chExt cx="3096344" cy="555526"/>
          </a:xfrm>
        </p:grpSpPr>
        <p:sp>
          <p:nvSpPr>
            <p:cNvPr id="5" name="직사각형 4"/>
            <p:cNvSpPr/>
            <p:nvPr/>
          </p:nvSpPr>
          <p:spPr>
            <a:xfrm>
              <a:off x="251520" y="0"/>
              <a:ext cx="3096344" cy="55552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323528" y="46931"/>
              <a:ext cx="2701677" cy="461665"/>
              <a:chOff x="323528" y="93097"/>
              <a:chExt cx="2701677" cy="461665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864965" y="154652"/>
                <a:ext cx="216024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그 자리 아냐 소개</a:t>
                </a:r>
                <a:endParaRPr lang="en-US" altLang="ko-KR" sz="16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323528" y="93097"/>
                <a:ext cx="57606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01</a:t>
                </a:r>
              </a:p>
            </p:txBody>
          </p:sp>
        </p:grpSp>
      </p:grp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3269101993"/>
              </p:ext>
            </p:extLst>
          </p:nvPr>
        </p:nvGraphicFramePr>
        <p:xfrm>
          <a:off x="755575" y="1519746"/>
          <a:ext cx="2102400" cy="2104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184654" y="2336562"/>
            <a:ext cx="124424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시민 자발적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신고 플랫폼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059833" y="3680539"/>
            <a:ext cx="2979674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시민들이 신고한 데이터를 기반으로 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지역별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시간대별로 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정확한 통계를 제공합니다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.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039507" y="3680539"/>
            <a:ext cx="2523249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주차장 위치 안내 서비스를 통해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 불법 주차를 줄여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, </a:t>
            </a: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긴급 출동 시간을 줄이는데 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기여할 수 있습니다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51520" y="3680539"/>
            <a:ext cx="2952328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시민들은 불법 주차 차량 발견 시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, </a:t>
            </a: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자발적 신고를 통해 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불법주차 근절에 기여할 수 있습니다</a:t>
            </a:r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367667" y="2336562"/>
            <a:ext cx="186692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주차장 위치 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안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내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 서비스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graphicFrame>
        <p:nvGraphicFramePr>
          <p:cNvPr id="21" name="차트 20"/>
          <p:cNvGraphicFramePr/>
          <p:nvPr>
            <p:extLst>
              <p:ext uri="{D42A27DB-BD31-4B8C-83A1-F6EECF244321}">
                <p14:modId xmlns:p14="http://schemas.microsoft.com/office/powerpoint/2010/main" val="4247609190"/>
              </p:ext>
            </p:extLst>
          </p:nvPr>
        </p:nvGraphicFramePr>
        <p:xfrm>
          <a:off x="3520800" y="1546168"/>
          <a:ext cx="2102400" cy="2104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직사각형 23"/>
          <p:cNvSpPr/>
          <p:nvPr/>
        </p:nvSpPr>
        <p:spPr>
          <a:xfrm>
            <a:off x="3927548" y="2357894"/>
            <a:ext cx="124424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데이터 기반의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ctr"/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통계정보</a:t>
            </a:r>
            <a:endParaRPr lang="en-US" altLang="ko-KR" sz="14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84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547422" y="1017013"/>
            <a:ext cx="7923020" cy="3243841"/>
            <a:chOff x="269289" y="823719"/>
            <a:chExt cx="7923020" cy="3243841"/>
          </a:xfrm>
        </p:grpSpPr>
        <p:grpSp>
          <p:nvGrpSpPr>
            <p:cNvPr id="36" name="그룹 35"/>
            <p:cNvGrpSpPr/>
            <p:nvPr/>
          </p:nvGrpSpPr>
          <p:grpSpPr>
            <a:xfrm>
              <a:off x="269289" y="823719"/>
              <a:ext cx="7923020" cy="3243841"/>
              <a:chOff x="-191569" y="738094"/>
              <a:chExt cx="9376475" cy="3838912"/>
            </a:xfrm>
          </p:grpSpPr>
          <p:sp>
            <p:nvSpPr>
              <p:cNvPr id="7" name="육각형 6"/>
              <p:cNvSpPr/>
              <p:nvPr/>
            </p:nvSpPr>
            <p:spPr>
              <a:xfrm>
                <a:off x="2734356" y="1073374"/>
                <a:ext cx="3675288" cy="3168352"/>
              </a:xfrm>
              <a:prstGeom prst="hexagon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/>
              <p:cNvGrpSpPr/>
              <p:nvPr/>
            </p:nvGrpSpPr>
            <p:grpSpPr>
              <a:xfrm>
                <a:off x="2483768" y="2322270"/>
                <a:ext cx="4261156" cy="670560"/>
                <a:chOff x="2495012" y="652294"/>
                <a:chExt cx="4261156" cy="670560"/>
              </a:xfrm>
            </p:grpSpPr>
            <p:sp>
              <p:nvSpPr>
                <p:cNvPr id="8" name="타원 7"/>
                <p:cNvSpPr/>
                <p:nvPr/>
              </p:nvSpPr>
              <p:spPr>
                <a:xfrm>
                  <a:off x="6085608" y="652294"/>
                  <a:ext cx="670560" cy="67056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타원 8"/>
                <p:cNvSpPr/>
                <p:nvPr/>
              </p:nvSpPr>
              <p:spPr>
                <a:xfrm>
                  <a:off x="2495012" y="652294"/>
                  <a:ext cx="670560" cy="67056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3234950" y="738094"/>
                <a:ext cx="2758792" cy="670560"/>
                <a:chOff x="3203848" y="652294"/>
                <a:chExt cx="2758792" cy="670560"/>
              </a:xfrm>
            </p:grpSpPr>
            <p:sp>
              <p:nvSpPr>
                <p:cNvPr id="12" name="타원 11"/>
                <p:cNvSpPr/>
                <p:nvPr/>
              </p:nvSpPr>
              <p:spPr>
                <a:xfrm>
                  <a:off x="5292080" y="652294"/>
                  <a:ext cx="670560" cy="67056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3203848" y="652294"/>
                  <a:ext cx="670560" cy="67056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>
                <a:off x="3234950" y="3906446"/>
                <a:ext cx="2758792" cy="670560"/>
                <a:chOff x="3203848" y="652294"/>
                <a:chExt cx="2758792" cy="670560"/>
              </a:xfrm>
            </p:grpSpPr>
            <p:sp>
              <p:nvSpPr>
                <p:cNvPr id="15" name="타원 14"/>
                <p:cNvSpPr/>
                <p:nvPr/>
              </p:nvSpPr>
              <p:spPr>
                <a:xfrm>
                  <a:off x="5292080" y="652294"/>
                  <a:ext cx="670560" cy="67056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3203848" y="652294"/>
                  <a:ext cx="670560" cy="67056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7" name="Picture 2" descr="C:\Users\antspc02\Downloads\text-document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8302" y="4081566"/>
                <a:ext cx="320320" cy="32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C:\Users\antspc02\Downloads\text-document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10070" y="4081566"/>
                <a:ext cx="320320" cy="32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antspc02\Downloads\text-document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8302" y="913214"/>
                <a:ext cx="320320" cy="32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C:\Users\antspc02\Downloads\text-document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10070" y="913214"/>
                <a:ext cx="320320" cy="32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C:\Users\antspc02\Downloads\text-document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8888" y="2497390"/>
                <a:ext cx="320320" cy="32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antspc02\Downloads\text-document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9484" y="2497390"/>
                <a:ext cx="320320" cy="32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6" name="그룹 25"/>
              <p:cNvGrpSpPr/>
              <p:nvPr/>
            </p:nvGrpSpPr>
            <p:grpSpPr>
              <a:xfrm>
                <a:off x="-191569" y="1305086"/>
                <a:ext cx="3274575" cy="2776480"/>
                <a:chOff x="5559267" y="1219286"/>
                <a:chExt cx="3274575" cy="2776480"/>
              </a:xfrm>
            </p:grpSpPr>
            <p:sp>
              <p:nvSpPr>
                <p:cNvPr id="24" name="직사각형 23"/>
                <p:cNvSpPr/>
                <p:nvPr/>
              </p:nvSpPr>
              <p:spPr>
                <a:xfrm>
                  <a:off x="5757648" y="3340139"/>
                  <a:ext cx="2935423" cy="65562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50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itchFamily="50" charset="-127"/>
                      <a:ea typeface="나눔스퀘어" pitchFamily="50" charset="-127"/>
                    </a:rPr>
                    <a:t>주차장 활성화로 인한</a:t>
                  </a:r>
                  <a:endParaRPr lang="en-US" altLang="ko-KR" sz="15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endParaRPr>
                </a:p>
                <a:p>
                  <a:pPr algn="ctr"/>
                  <a:r>
                    <a:rPr lang="ko-KR" altLang="en-US" sz="150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itchFamily="50" charset="-127"/>
                      <a:ea typeface="나눔스퀘어" pitchFamily="50" charset="-127"/>
                    </a:rPr>
                    <a:t>쾌적한 통행환경 제공</a:t>
                  </a:r>
                  <a:endParaRPr lang="en-US" altLang="ko-KR" sz="15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endParaRPr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5559267" y="1219286"/>
                  <a:ext cx="3274575" cy="65562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50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itchFamily="50" charset="-127"/>
                      <a:ea typeface="나눔스퀘어" pitchFamily="50" charset="-127"/>
                    </a:rPr>
                    <a:t>시민들의 자발적 신고를 통한</a:t>
                  </a:r>
                  <a:endParaRPr lang="en-US" altLang="ko-KR" sz="15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endParaRPr>
                </a:p>
                <a:p>
                  <a:pPr algn="ctr"/>
                  <a:r>
                    <a:rPr lang="ko-KR" altLang="en-US" sz="150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itchFamily="50" charset="-127"/>
                      <a:ea typeface="나눔스퀘어" pitchFamily="50" charset="-127"/>
                    </a:rPr>
                    <a:t>시민의식 향상</a:t>
                  </a:r>
                  <a:endParaRPr lang="en-US" altLang="ko-KR" sz="15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endParaRPr>
                </a:p>
              </p:txBody>
            </p:sp>
          </p:grpSp>
          <p:grpSp>
            <p:nvGrpSpPr>
              <p:cNvPr id="27" name="그룹 26"/>
              <p:cNvGrpSpPr/>
              <p:nvPr/>
            </p:nvGrpSpPr>
            <p:grpSpPr>
              <a:xfrm>
                <a:off x="6195006" y="1211808"/>
                <a:ext cx="2989900" cy="2885699"/>
                <a:chOff x="6257210" y="1126008"/>
                <a:chExt cx="2989900" cy="2885699"/>
              </a:xfrm>
            </p:grpSpPr>
            <p:sp>
              <p:nvSpPr>
                <p:cNvPr id="29" name="직사각형 28"/>
                <p:cNvSpPr/>
                <p:nvPr/>
              </p:nvSpPr>
              <p:spPr>
                <a:xfrm>
                  <a:off x="6257210" y="3356080"/>
                  <a:ext cx="2935422" cy="65562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50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itchFamily="50" charset="-127"/>
                      <a:ea typeface="나눔스퀘어" pitchFamily="50" charset="-127"/>
                    </a:rPr>
                    <a:t>통계 정보 제공을 통한</a:t>
                  </a:r>
                  <a:endParaRPr lang="en-US" altLang="ko-KR" sz="15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endParaRPr>
                </a:p>
                <a:p>
                  <a:pPr algn="ctr"/>
                  <a:r>
                    <a:rPr lang="ko-KR" altLang="en-US" sz="150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itchFamily="50" charset="-127"/>
                      <a:ea typeface="나눔스퀘어" pitchFamily="50" charset="-127"/>
                    </a:rPr>
                    <a:t>효과적인 단속 가</a:t>
                  </a:r>
                  <a:r>
                    <a:rPr lang="ko-KR" altLang="en-US" sz="15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itchFamily="50" charset="-127"/>
                      <a:ea typeface="나눔스퀘어" pitchFamily="50" charset="-127"/>
                    </a:rPr>
                    <a:t>능</a:t>
                  </a:r>
                  <a:endParaRPr lang="en-US" altLang="ko-KR" sz="15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endParaRPr>
                </a:p>
              </p:txBody>
            </p:sp>
            <p:sp>
              <p:nvSpPr>
                <p:cNvPr id="30" name="직사각형 29"/>
                <p:cNvSpPr/>
                <p:nvPr/>
              </p:nvSpPr>
              <p:spPr>
                <a:xfrm>
                  <a:off x="6311688" y="1126008"/>
                  <a:ext cx="2935422" cy="65562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50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itchFamily="50" charset="-127"/>
                      <a:ea typeface="나눔스퀘어" pitchFamily="50" charset="-127"/>
                    </a:rPr>
                    <a:t>사고 발생시</a:t>
                  </a:r>
                  <a:endParaRPr lang="en-US" altLang="ko-KR" sz="15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endParaRPr>
                </a:p>
                <a:p>
                  <a:pPr algn="ctr"/>
                  <a:r>
                    <a:rPr lang="ko-KR" altLang="en-US" sz="150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itchFamily="50" charset="-127"/>
                      <a:ea typeface="나눔스퀘어" pitchFamily="50" charset="-127"/>
                    </a:rPr>
                    <a:t>현장 도착 시간 크게 감소</a:t>
                  </a:r>
                  <a:endParaRPr lang="en-US" altLang="ko-KR" sz="15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endParaRPr>
                </a:p>
              </p:txBody>
            </p:sp>
          </p:grpSp>
        </p:grpSp>
        <p:sp>
          <p:nvSpPr>
            <p:cNvPr id="37" name="직사각형 36"/>
            <p:cNvSpPr/>
            <p:nvPr/>
          </p:nvSpPr>
          <p:spPr>
            <a:xfrm>
              <a:off x="3371326" y="2030140"/>
              <a:ext cx="1846257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기대</a:t>
              </a:r>
              <a:endParaRPr lang="en-US" altLang="ko-KR" sz="2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itchFamily="50" charset="-127"/>
                <a:ea typeface="나눔스퀘어" pitchFamily="50" charset="-127"/>
              </a:endParaRPr>
            </a:p>
            <a:p>
              <a:pPr algn="ctr"/>
              <a:r>
                <a:rPr lang="ko-KR" altLang="en-US" sz="25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효</a:t>
              </a:r>
              <a:r>
                <a:rPr lang="ko-KR" altLang="en-US" sz="25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itchFamily="50" charset="-127"/>
                  <a:ea typeface="나눔스퀘어" pitchFamily="50" charset="-127"/>
                </a:rPr>
                <a:t>과</a:t>
              </a:r>
              <a:endParaRPr lang="en-US" altLang="ko-KR" sz="2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46212" y="0"/>
            <a:ext cx="7992888" cy="555526"/>
            <a:chOff x="251520" y="0"/>
            <a:chExt cx="7992888" cy="555526"/>
          </a:xfrm>
        </p:grpSpPr>
        <p:grpSp>
          <p:nvGrpSpPr>
            <p:cNvPr id="42" name="그룹 41"/>
            <p:cNvGrpSpPr/>
            <p:nvPr/>
          </p:nvGrpSpPr>
          <p:grpSpPr>
            <a:xfrm>
              <a:off x="251520" y="0"/>
              <a:ext cx="3096344" cy="555526"/>
              <a:chOff x="251520" y="0"/>
              <a:chExt cx="3096344" cy="555526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251520" y="0"/>
                <a:ext cx="3096344" cy="555526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6" name="그룹 45"/>
              <p:cNvGrpSpPr/>
              <p:nvPr/>
            </p:nvGrpSpPr>
            <p:grpSpPr>
              <a:xfrm>
                <a:off x="323528" y="46931"/>
                <a:ext cx="2701677" cy="461665"/>
                <a:chOff x="323528" y="93097"/>
                <a:chExt cx="2701677" cy="461665"/>
              </a:xfrm>
            </p:grpSpPr>
            <p:sp>
              <p:nvSpPr>
                <p:cNvPr id="47" name="직사각형 46"/>
                <p:cNvSpPr/>
                <p:nvPr/>
              </p:nvSpPr>
              <p:spPr>
                <a:xfrm>
                  <a:off x="864965" y="154652"/>
                  <a:ext cx="2160240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60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스퀘어" pitchFamily="50" charset="-127"/>
                      <a:ea typeface="나눔스퀘어" pitchFamily="50" charset="-127"/>
                    </a:rPr>
                    <a:t>기대효과</a:t>
                  </a:r>
                  <a:endParaRPr lang="en-US" altLang="ko-KR" sz="16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323528" y="93097"/>
                  <a:ext cx="576064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40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스퀘어" pitchFamily="50" charset="-127"/>
                      <a:ea typeface="나눔스퀘어" pitchFamily="50" charset="-127"/>
                    </a:rPr>
                    <a:t>01</a:t>
                  </a:r>
                </a:p>
              </p:txBody>
            </p:sp>
          </p:grpSp>
        </p:grpSp>
        <p:sp>
          <p:nvSpPr>
            <p:cNvPr id="44" name="직사각형 43"/>
            <p:cNvSpPr/>
            <p:nvPr/>
          </p:nvSpPr>
          <p:spPr>
            <a:xfrm>
              <a:off x="3491880" y="108486"/>
              <a:ext cx="4752528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endParaRPr lang="en-US" altLang="ko-KR" sz="9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70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3492000" y="1491750"/>
            <a:ext cx="2160000" cy="2160000"/>
            <a:chOff x="1025666" y="0"/>
            <a:chExt cx="2160000" cy="2160000"/>
          </a:xfrm>
        </p:grpSpPr>
        <p:sp>
          <p:nvSpPr>
            <p:cNvPr id="29" name="직사각형 28"/>
            <p:cNvSpPr/>
            <p:nvPr/>
          </p:nvSpPr>
          <p:spPr>
            <a:xfrm>
              <a:off x="1025666" y="0"/>
              <a:ext cx="2160000" cy="21600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25666" y="418281"/>
              <a:ext cx="216000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02</a:t>
              </a:r>
            </a:p>
            <a:p>
              <a:pPr algn="ctr"/>
              <a:r>
                <a:rPr lang="ko-KR" altLang="en-US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rPr>
                <a:t>개발기술과 구조</a:t>
              </a:r>
              <a:endPara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43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86421" y="-20538"/>
            <a:ext cx="3096344" cy="555526"/>
            <a:chOff x="286421" y="58530"/>
            <a:chExt cx="3096344" cy="555526"/>
          </a:xfrm>
        </p:grpSpPr>
        <p:sp>
          <p:nvSpPr>
            <p:cNvPr id="41" name="직사각형 40"/>
            <p:cNvSpPr/>
            <p:nvPr/>
          </p:nvSpPr>
          <p:spPr>
            <a:xfrm>
              <a:off x="286421" y="58530"/>
              <a:ext cx="3096344" cy="55552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286421" y="108486"/>
              <a:ext cx="3041401" cy="400110"/>
              <a:chOff x="286421" y="154652"/>
              <a:chExt cx="3041401" cy="400110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735535" y="154652"/>
                <a:ext cx="259228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개발 환경 및 언어</a:t>
                </a:r>
                <a:endPara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286421" y="154652"/>
                <a:ext cx="5760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02</a:t>
                </a:r>
              </a:p>
            </p:txBody>
          </p:sp>
        </p:grpSp>
      </p:grpSp>
      <p:pic>
        <p:nvPicPr>
          <p:cNvPr id="33" name="Picture 2" descr="C:\Users\student\Desktop\Oracle-SQL-Developer-logo.png"/>
          <p:cNvPicPr>
            <a:picLocks noChangeAspect="1" noChangeArrowheads="1"/>
          </p:cNvPicPr>
          <p:nvPr/>
        </p:nvPicPr>
        <p:blipFill rotWithShape="1">
          <a:blip r:embed="rId2"/>
          <a:srcRect l="21010" t="13230" r="18370" b="16700"/>
          <a:stretch>
            <a:fillRect/>
          </a:stretch>
        </p:blipFill>
        <p:spPr>
          <a:xfrm>
            <a:off x="6372200" y="2139702"/>
            <a:ext cx="1572487" cy="1363097"/>
          </a:xfrm>
          <a:prstGeom prst="rect">
            <a:avLst/>
          </a:prstGeom>
          <a:noFill/>
        </p:spPr>
      </p:pic>
      <p:pic>
        <p:nvPicPr>
          <p:cNvPr id="37" name="Picture 6" descr="html5에 대한 이미지 검색결과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275856" y="1086248"/>
            <a:ext cx="2767477" cy="765421"/>
          </a:xfrm>
          <a:prstGeom prst="rect">
            <a:avLst/>
          </a:prstGeom>
          <a:noFill/>
        </p:spPr>
      </p:pic>
      <p:pic>
        <p:nvPicPr>
          <p:cNvPr id="38" name="Picture 3" descr="C:\Users\student\Desktop\logo-800x188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95884" y="2607754"/>
            <a:ext cx="2727944" cy="480800"/>
          </a:xfrm>
          <a:prstGeom prst="rect">
            <a:avLst/>
          </a:prstGeom>
          <a:noFill/>
        </p:spPr>
      </p:pic>
      <p:pic>
        <p:nvPicPr>
          <p:cNvPr id="39" name="Picture 4" descr="C:\Users\student\Desktop\Java_logo_icon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476061" y="1045153"/>
            <a:ext cx="2092383" cy="878524"/>
          </a:xfrm>
          <a:prstGeom prst="rect">
            <a:avLst/>
          </a:prstGeom>
          <a:noFill/>
        </p:spPr>
      </p:pic>
      <p:pic>
        <p:nvPicPr>
          <p:cNvPr id="45" name="Picture 5" descr="C:\Users\student\Desktop\spring-by-pivotal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077245" y="3816579"/>
            <a:ext cx="3164698" cy="771395"/>
          </a:xfrm>
          <a:prstGeom prst="rect">
            <a:avLst/>
          </a:prstGeom>
          <a:noFill/>
        </p:spPr>
      </p:pic>
      <p:pic>
        <p:nvPicPr>
          <p:cNvPr id="46" name="Picture 6" descr="C:\Users\student\Desktop\JQuery_logo-512.pn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598470" y="1802752"/>
            <a:ext cx="2561501" cy="1921125"/>
          </a:xfrm>
          <a:prstGeom prst="rect">
            <a:avLst/>
          </a:prstGeom>
          <a:noFill/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51520" y="1167594"/>
            <a:ext cx="2863639" cy="75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90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645847"/>
              </p:ext>
            </p:extLst>
          </p:nvPr>
        </p:nvGraphicFramePr>
        <p:xfrm>
          <a:off x="-66250" y="771550"/>
          <a:ext cx="9064594" cy="267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942"/>
                <a:gridCol w="1294942"/>
                <a:gridCol w="1294942"/>
                <a:gridCol w="1294942"/>
                <a:gridCol w="1294942"/>
                <a:gridCol w="1294942"/>
                <a:gridCol w="1294942"/>
              </a:tblGrid>
              <a:tr h="2957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0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36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7/10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7/13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7/16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7/18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7/20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7/22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</a:tr>
              <a:tr h="23986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20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이영걸</a:t>
                      </a:r>
                      <a:endParaRPr kumimoji="0" lang="en-US" altLang="ko-K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신고 게시판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신고 게시판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신고 게시판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통계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통계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주차장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920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20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강보성</a:t>
                      </a:r>
                      <a:endParaRPr kumimoji="0" lang="en-US" altLang="ko-K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로그인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로그인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통계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주차장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3986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20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홍성재</a:t>
                      </a:r>
                      <a:endParaRPr kumimoji="0" lang="en-US" altLang="ko-KR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회원가입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회원가입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Q&amp;A</a:t>
                      </a: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Q&amp;A</a:t>
                      </a: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테스트</a:t>
                      </a:r>
                      <a:endParaRPr lang="en-US" altLang="ko-KR" sz="12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77260" marR="77260" marT="38630" marB="386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3986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77260" marR="7726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286421" y="-20538"/>
            <a:ext cx="3096344" cy="555526"/>
            <a:chOff x="286421" y="58530"/>
            <a:chExt cx="3096344" cy="555526"/>
          </a:xfrm>
        </p:grpSpPr>
        <p:sp>
          <p:nvSpPr>
            <p:cNvPr id="6" name="직사각형 5"/>
            <p:cNvSpPr/>
            <p:nvPr/>
          </p:nvSpPr>
          <p:spPr>
            <a:xfrm>
              <a:off x="286421" y="58530"/>
              <a:ext cx="3096344" cy="55552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86421" y="108486"/>
              <a:ext cx="3041401" cy="400110"/>
              <a:chOff x="286421" y="154652"/>
              <a:chExt cx="3041401" cy="400110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735535" y="154652"/>
                <a:ext cx="259228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개발 일정</a:t>
                </a:r>
                <a:endParaRPr lang="en-US" altLang="ko-KR" sz="20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86421" y="154652"/>
                <a:ext cx="57606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" pitchFamily="50" charset="-127"/>
                    <a:ea typeface="나눔스퀘어" pitchFamily="50" charset="-127"/>
                  </a:rPr>
                  <a:t>02</a:t>
                </a:r>
              </a:p>
            </p:txBody>
          </p:sp>
        </p:grpSp>
      </p:grpSp>
      <p:grpSp>
        <p:nvGrpSpPr>
          <p:cNvPr id="10" name="그룹 9"/>
          <p:cNvGrpSpPr/>
          <p:nvPr/>
        </p:nvGrpSpPr>
        <p:grpSpPr>
          <a:xfrm>
            <a:off x="286420" y="3723878"/>
            <a:ext cx="8822083" cy="473927"/>
            <a:chOff x="4891700" y="779394"/>
            <a:chExt cx="8822083" cy="473927"/>
          </a:xfrm>
        </p:grpSpPr>
        <p:grpSp>
          <p:nvGrpSpPr>
            <p:cNvPr id="11" name="그룹 10"/>
            <p:cNvGrpSpPr/>
            <p:nvPr/>
          </p:nvGrpSpPr>
          <p:grpSpPr>
            <a:xfrm>
              <a:off x="4891700" y="779394"/>
              <a:ext cx="8822083" cy="473927"/>
              <a:chOff x="4809812" y="1458263"/>
              <a:chExt cx="7414519" cy="473927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4809812" y="1458263"/>
                <a:ext cx="474010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5342464" y="1526985"/>
                <a:ext cx="6881867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예상 일정보다 빨리 끝낸 개발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12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325" y="867467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286420" y="4299942"/>
            <a:ext cx="8822083" cy="473927"/>
            <a:chOff x="4891700" y="779394"/>
            <a:chExt cx="8822083" cy="473927"/>
          </a:xfrm>
        </p:grpSpPr>
        <p:grpSp>
          <p:nvGrpSpPr>
            <p:cNvPr id="16" name="그룹 15"/>
            <p:cNvGrpSpPr/>
            <p:nvPr/>
          </p:nvGrpSpPr>
          <p:grpSpPr>
            <a:xfrm>
              <a:off x="4891700" y="779394"/>
              <a:ext cx="8822083" cy="473927"/>
              <a:chOff x="4809812" y="1458263"/>
              <a:chExt cx="7414519" cy="473927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4809812" y="1458263"/>
                <a:ext cx="474010" cy="473927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  <a:alpha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5342464" y="1526985"/>
                <a:ext cx="6881867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1500" dirty="0" smtClean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itchFamily="50" charset="-127"/>
                    <a:ea typeface="나눔스퀘어" pitchFamily="50" charset="-127"/>
                  </a:rPr>
                  <a:t>마이 페이지 기능 추가</a:t>
                </a:r>
                <a:endParaRPr lang="en-US" altLang="ko-KR" sz="1500" dirty="0" smtClean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itchFamily="50" charset="-127"/>
                  <a:ea typeface="나눔스퀘어" pitchFamily="50" charset="-127"/>
                </a:endParaRPr>
              </a:p>
            </p:txBody>
          </p:sp>
        </p:grpSp>
        <p:pic>
          <p:nvPicPr>
            <p:cNvPr id="17" name="Picture 2" descr="C:\Users\antspc02\Downloads\text-documen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325" y="867467"/>
              <a:ext cx="381129" cy="32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430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1617</TotalTime>
  <Words>539</Words>
  <Application>Microsoft Office PowerPoint</Application>
  <PresentationFormat>화면 슬라이드 쇼(16:9)</PresentationFormat>
  <Paragraphs>185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굴림</vt:lpstr>
      <vt:lpstr>Arial</vt:lpstr>
      <vt:lpstr>a고딕16</vt:lpstr>
      <vt:lpstr>맑은 고딕</vt:lpstr>
      <vt:lpstr>a고딕18</vt:lpstr>
      <vt:lpstr>a고딕14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Yu Jeong</dc:creator>
  <cp:lastModifiedBy>student</cp:lastModifiedBy>
  <cp:revision>122</cp:revision>
  <dcterms:created xsi:type="dcterms:W3CDTF">2017-06-01T00:33:53Z</dcterms:created>
  <dcterms:modified xsi:type="dcterms:W3CDTF">2019-07-23T07:07:58Z</dcterms:modified>
</cp:coreProperties>
</file>